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7.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0.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70" r:id="rId4"/>
    <p:sldId id="267" r:id="rId5"/>
    <p:sldId id="268" r:id="rId6"/>
    <p:sldId id="269" r:id="rId7"/>
    <p:sldId id="284" r:id="rId8"/>
    <p:sldId id="263" r:id="rId9"/>
    <p:sldId id="271" r:id="rId10"/>
    <p:sldId id="258" r:id="rId11"/>
    <p:sldId id="266" r:id="rId12"/>
    <p:sldId id="273" r:id="rId13"/>
    <p:sldId id="274" r:id="rId14"/>
    <p:sldId id="276" r:id="rId15"/>
    <p:sldId id="285" r:id="rId16"/>
    <p:sldId id="277" r:id="rId17"/>
    <p:sldId id="278" r:id="rId18"/>
    <p:sldId id="259" r:id="rId19"/>
    <p:sldId id="280" r:id="rId20"/>
    <p:sldId id="279" r:id="rId21"/>
    <p:sldId id="282" r:id="rId22"/>
    <p:sldId id="283" r:id="rId23"/>
    <p:sldId id="265" r:id="rId24"/>
  </p:sldIdLst>
  <p:sldSz cx="18288000" cy="10287000"/>
  <p:notesSz cx="6858000" cy="9144000"/>
  <p:embeddedFontLst>
    <p:embeddedFont>
      <p:font typeface="Canva Sans" panose="020B0604020202020204" charset="0"/>
      <p:regular r:id="rId26"/>
    </p:embeddedFont>
    <p:embeddedFont>
      <p:font typeface="Kelpt Bold"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D7F9"/>
    <a:srgbClr val="3986BF"/>
    <a:srgbClr val="4180AC"/>
    <a:srgbClr val="F2EDED"/>
    <a:srgbClr val="7EC1CA"/>
    <a:srgbClr val="595959"/>
    <a:srgbClr val="ECED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130" y="62"/>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Khisan\Documents\BOOTCAMP%20PURWADHIKA\CODING\CAPSTONE%20PROJECT\New%20York%20City%20TLC%20Trip%20Analyst\report\bahan_ppt.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dirty="0" err="1">
                <a:solidFill>
                  <a:schemeClr val="tx1">
                    <a:lumMod val="65000"/>
                    <a:lumOff val="35000"/>
                  </a:schemeClr>
                </a:solidFill>
              </a:rPr>
              <a:t>Taxi</a:t>
            </a:r>
            <a:r>
              <a:rPr lang="id-ID" sz="2400" b="0" baseline="0" dirty="0">
                <a:solidFill>
                  <a:schemeClr val="tx1">
                    <a:lumMod val="65000"/>
                    <a:lumOff val="35000"/>
                  </a:schemeClr>
                </a:solidFill>
              </a:rPr>
              <a:t> </a:t>
            </a:r>
            <a:r>
              <a:rPr lang="id-ID" sz="2400" b="0" baseline="0" dirty="0" err="1">
                <a:solidFill>
                  <a:schemeClr val="tx1">
                    <a:lumMod val="65000"/>
                    <a:lumOff val="35000"/>
                  </a:schemeClr>
                </a:solidFill>
              </a:rPr>
              <a:t>Demand</a:t>
            </a:r>
            <a:r>
              <a:rPr lang="id-ID" sz="2400" b="0" baseline="0" dirty="0">
                <a:solidFill>
                  <a:schemeClr val="tx1">
                    <a:lumMod val="65000"/>
                    <a:lumOff val="35000"/>
                  </a:schemeClr>
                </a:solidFill>
              </a:rPr>
              <a:t> per </a:t>
            </a:r>
            <a:r>
              <a:rPr lang="en-ID" sz="2400" b="0" dirty="0">
                <a:solidFill>
                  <a:schemeClr val="tx1">
                    <a:lumMod val="65000"/>
                    <a:lumOff val="35000"/>
                  </a:schemeClr>
                </a:solidFill>
              </a:rPr>
              <a:t>Borough NYC (</a:t>
            </a:r>
            <a:r>
              <a:rPr lang="id-ID" sz="2400" b="0" dirty="0" err="1">
                <a:solidFill>
                  <a:schemeClr val="tx1">
                    <a:lumMod val="65000"/>
                    <a:lumOff val="35000"/>
                  </a:schemeClr>
                </a:solidFill>
              </a:rPr>
              <a:t>January</a:t>
            </a:r>
            <a:r>
              <a:rPr lang="id-ID" sz="2400" b="0" baseline="0" dirty="0">
                <a:solidFill>
                  <a:schemeClr val="tx1">
                    <a:lumMod val="65000"/>
                    <a:lumOff val="35000"/>
                  </a:schemeClr>
                </a:solidFill>
              </a:rPr>
              <a:t> </a:t>
            </a:r>
            <a:r>
              <a:rPr lang="en-ID" sz="2400" b="0" dirty="0">
                <a:solidFill>
                  <a:schemeClr val="tx1">
                    <a:lumMod val="65000"/>
                    <a:lumOff val="35000"/>
                  </a:schemeClr>
                </a:solidFill>
              </a:rPr>
              <a:t>2023)</a:t>
            </a:r>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7FD7F9"/>
            </a:solidFill>
            <a:ln>
              <a:noFill/>
            </a:ln>
            <a:effectLst/>
          </c:spPr>
          <c:invertIfNegative val="0"/>
          <c:dPt>
            <c:idx val="4"/>
            <c:invertIfNegative val="0"/>
            <c:bubble3D val="0"/>
            <c:spPr>
              <a:solidFill>
                <a:srgbClr val="4180AC"/>
              </a:solidFill>
              <a:ln>
                <a:noFill/>
              </a:ln>
              <a:effectLst/>
            </c:spPr>
            <c:extLst>
              <c:ext xmlns:c16="http://schemas.microsoft.com/office/drawing/2014/chart" uri="{C3380CC4-5D6E-409C-BE32-E72D297353CC}">
                <c16:uniqueId val="{00000002-4F0D-4C27-B078-6FC207BBB573}"/>
              </c:ext>
            </c:extLst>
          </c:dPt>
          <c:dPt>
            <c:idx val="6"/>
            <c:invertIfNegative val="0"/>
            <c:bubble3D val="0"/>
            <c:spPr>
              <a:solidFill>
                <a:srgbClr val="3986BF"/>
              </a:solidFill>
              <a:ln>
                <a:noFill/>
              </a:ln>
              <a:effectLst/>
            </c:spPr>
            <c:extLst>
              <c:ext xmlns:c16="http://schemas.microsoft.com/office/drawing/2014/chart" uri="{C3380CC4-5D6E-409C-BE32-E72D297353CC}">
                <c16:uniqueId val="{00000001-DAFC-4798-8F20-4067175D1A28}"/>
              </c:ext>
            </c:extLst>
          </c:dPt>
          <c:dLbls>
            <c:dLbl>
              <c:idx val="4"/>
              <c:layout>
                <c:manualLayout>
                  <c:x val="-8.1374755268873694E-2"/>
                  <c:y val="-1.8939393939394113E-3"/>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F0D-4C27-B078-6FC207BBB573}"/>
                </c:ext>
              </c:extLst>
            </c:dLbl>
            <c:dLbl>
              <c:idx val="6"/>
              <c:layout>
                <c:manualLayout>
                  <c:x val="-8.5095322311017518E-2"/>
                  <c:y val="-3.980099502487561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AFC-4798-8F20-4067175D1A28}"/>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Staten Island</c:v>
                </c:pt>
                <c:pt idx="1">
                  <c:v>Bronx</c:v>
                </c:pt>
                <c:pt idx="2">
                  <c:v>Brooklyn</c:v>
                </c:pt>
                <c:pt idx="3">
                  <c:v>Queens</c:v>
                </c:pt>
                <c:pt idx="4">
                  <c:v>Manhattan</c:v>
                </c:pt>
              </c:strCache>
            </c:strRef>
          </c:cat>
          <c:val>
            <c:numRef>
              <c:f>Sheet1!$B$2:$B$6</c:f>
              <c:numCache>
                <c:formatCode>General</c:formatCode>
                <c:ptCount val="5"/>
                <c:pt idx="0">
                  <c:v>12</c:v>
                </c:pt>
                <c:pt idx="1">
                  <c:v>885</c:v>
                </c:pt>
                <c:pt idx="2">
                  <c:v>7915</c:v>
                </c:pt>
                <c:pt idx="3">
                  <c:v>17018</c:v>
                </c:pt>
                <c:pt idx="4">
                  <c:v>37352</c:v>
                </c:pt>
              </c:numCache>
            </c:numRef>
          </c:val>
          <c:extLst>
            <c:ext xmlns:c16="http://schemas.microsoft.com/office/drawing/2014/chart" uri="{C3380CC4-5D6E-409C-BE32-E72D297353CC}">
              <c16:uniqueId val="{00000000-DAFC-4798-8F20-4067175D1A28}"/>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a:t>Top 10 </a:t>
            </a:r>
            <a:r>
              <a:rPr lang="en-US"/>
              <a:t>Anomaly Travel</a:t>
            </a:r>
            <a:r>
              <a:rPr lang="id-ID"/>
              <a:t> Zones</a:t>
            </a:r>
            <a:endParaRPr lang="en-US"/>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Sheet1!$U$17</c:f>
              <c:strCache>
                <c:ptCount val="1"/>
                <c:pt idx="0">
                  <c:v>Anomaly Travel</c:v>
                </c:pt>
              </c:strCache>
            </c:strRef>
          </c:tx>
          <c:spPr>
            <a:solidFill>
              <a:schemeClr val="accent1"/>
            </a:solidFill>
            <a:ln>
              <a:noFill/>
            </a:ln>
            <a:effectLst/>
          </c:spPr>
          <c:invertIfNegative val="0"/>
          <c:dLbls>
            <c:dLbl>
              <c:idx val="9"/>
              <c:layout>
                <c:manualLayout>
                  <c:x val="-5.1401881767577151E-2"/>
                  <c:y val="1.7909079691879055E-3"/>
                </c:manualLayout>
              </c:layout>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C11-4C15-8BD5-F762D15FF8EA}"/>
                </c:ext>
              </c:extLst>
            </c:dLbl>
            <c:spPr>
              <a:noFill/>
              <a:ln>
                <a:noFill/>
              </a:ln>
              <a:effectLst/>
            </c:spPr>
            <c:txPr>
              <a:bodyPr rot="0" spcFirstLastPara="1" vertOverflow="ellipsis" vert="horz" wrap="square" anchor="ctr" anchorCtr="1"/>
              <a:lstStyle/>
              <a:p>
                <a:pPr>
                  <a:defRPr sz="2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Sheet1!$T$18:$T$27</c:f>
              <c:strCache>
                <c:ptCount val="10"/>
                <c:pt idx="0">
                  <c:v>Elmhurst (Queens)</c:v>
                </c:pt>
                <c:pt idx="1">
                  <c:v>Long Island City/Hunters Point (Queens)</c:v>
                </c:pt>
                <c:pt idx="2">
                  <c:v>Central Harlem (Manhattan)</c:v>
                </c:pt>
                <c:pt idx="3">
                  <c:v>Jackson Heights (Queens)</c:v>
                </c:pt>
                <c:pt idx="4">
                  <c:v>Forest Hills (Queens)</c:v>
                </c:pt>
                <c:pt idx="5">
                  <c:v>Unknown (Unknown)</c:v>
                </c:pt>
                <c:pt idx="6">
                  <c:v>Queensbridge/Ravenswood (Queens)</c:v>
                </c:pt>
                <c:pt idx="7">
                  <c:v>East Harlem South (Manhattan)</c:v>
                </c:pt>
                <c:pt idx="8">
                  <c:v>Astoria (Queens)</c:v>
                </c:pt>
                <c:pt idx="9">
                  <c:v>East Harlem North (Manhattan)</c:v>
                </c:pt>
              </c:strCache>
            </c:strRef>
          </c:cat>
          <c:val>
            <c:numRef>
              <c:f>Sheet1!$U$18:$U$27</c:f>
              <c:numCache>
                <c:formatCode>General</c:formatCode>
                <c:ptCount val="10"/>
                <c:pt idx="0">
                  <c:v>82</c:v>
                </c:pt>
                <c:pt idx="1">
                  <c:v>91</c:v>
                </c:pt>
                <c:pt idx="2">
                  <c:v>95</c:v>
                </c:pt>
                <c:pt idx="3">
                  <c:v>95</c:v>
                </c:pt>
                <c:pt idx="4">
                  <c:v>136</c:v>
                </c:pt>
                <c:pt idx="5">
                  <c:v>147</c:v>
                </c:pt>
                <c:pt idx="6">
                  <c:v>156</c:v>
                </c:pt>
                <c:pt idx="7">
                  <c:v>179</c:v>
                </c:pt>
                <c:pt idx="8">
                  <c:v>187</c:v>
                </c:pt>
                <c:pt idx="9">
                  <c:v>234</c:v>
                </c:pt>
              </c:numCache>
            </c:numRef>
          </c:val>
          <c:extLst>
            <c:ext xmlns:c16="http://schemas.microsoft.com/office/drawing/2014/chart" uri="{C3380CC4-5D6E-409C-BE32-E72D297353CC}">
              <c16:uniqueId val="{00000000-7C11-4C15-8BD5-F762D15FF8EA}"/>
            </c:ext>
          </c:extLst>
        </c:ser>
        <c:dLbls>
          <c:showLegendKey val="0"/>
          <c:showVal val="0"/>
          <c:showCatName val="0"/>
          <c:showSerName val="0"/>
          <c:showPercent val="0"/>
          <c:showBubbleSize val="0"/>
        </c:dLbls>
        <c:gapWidth val="32"/>
        <c:axId val="360331248"/>
        <c:axId val="102770288"/>
      </c:barChart>
      <c:catAx>
        <c:axId val="3603312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02770288"/>
        <c:crosses val="autoZero"/>
        <c:auto val="1"/>
        <c:lblAlgn val="ctr"/>
        <c:lblOffset val="100"/>
        <c:noMultiLvlLbl val="0"/>
      </c:catAx>
      <c:valAx>
        <c:axId val="102770288"/>
        <c:scaling>
          <c:orientation val="minMax"/>
        </c:scaling>
        <c:delete val="1"/>
        <c:axPos val="b"/>
        <c:numFmt formatCode="General" sourceLinked="1"/>
        <c:majorTickMark val="none"/>
        <c:minorTickMark val="none"/>
        <c:tickLblPos val="nextTo"/>
        <c:crossAx val="3603312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Sheet1!$AB$28</c:f>
              <c:strCache>
                <c:ptCount val="1"/>
                <c:pt idx="0">
                  <c:v>Anomaly Travel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Sheet1!$AA$29:$AA$35</c:f>
              <c:strCache>
                <c:ptCount val="7"/>
                <c:pt idx="0">
                  <c:v>Monday</c:v>
                </c:pt>
                <c:pt idx="1">
                  <c:v>Tuesday</c:v>
                </c:pt>
                <c:pt idx="2">
                  <c:v>Wednesday</c:v>
                </c:pt>
                <c:pt idx="3">
                  <c:v>Thursday</c:v>
                </c:pt>
                <c:pt idx="4">
                  <c:v>Friday</c:v>
                </c:pt>
                <c:pt idx="5">
                  <c:v>Saturday</c:v>
                </c:pt>
                <c:pt idx="6">
                  <c:v>Sunday</c:v>
                </c:pt>
              </c:strCache>
            </c:strRef>
          </c:cat>
          <c:val>
            <c:numRef>
              <c:f>Sheet1!$AB$29:$AB$35</c:f>
              <c:numCache>
                <c:formatCode>General</c:formatCode>
                <c:ptCount val="7"/>
                <c:pt idx="0">
                  <c:v>511</c:v>
                </c:pt>
                <c:pt idx="1">
                  <c:v>575</c:v>
                </c:pt>
                <c:pt idx="2">
                  <c:v>520</c:v>
                </c:pt>
                <c:pt idx="3">
                  <c:v>496</c:v>
                </c:pt>
                <c:pt idx="4">
                  <c:v>443</c:v>
                </c:pt>
                <c:pt idx="5">
                  <c:v>421</c:v>
                </c:pt>
                <c:pt idx="6">
                  <c:v>428</c:v>
                </c:pt>
              </c:numCache>
            </c:numRef>
          </c:val>
          <c:extLst>
            <c:ext xmlns:c16="http://schemas.microsoft.com/office/drawing/2014/chart" uri="{C3380CC4-5D6E-409C-BE32-E72D297353CC}">
              <c16:uniqueId val="{00000000-9B36-4AB5-8F48-77AE92BC22F1}"/>
            </c:ext>
          </c:extLst>
        </c:ser>
        <c:dLbls>
          <c:dLblPos val="outEnd"/>
          <c:showLegendKey val="0"/>
          <c:showVal val="1"/>
          <c:showCatName val="0"/>
          <c:showSerName val="0"/>
          <c:showPercent val="0"/>
          <c:showBubbleSize val="0"/>
        </c:dLbls>
        <c:gapWidth val="49"/>
        <c:overlap val="-27"/>
        <c:axId val="15378208"/>
        <c:axId val="15376288"/>
      </c:barChart>
      <c:catAx>
        <c:axId val="15378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15376288"/>
        <c:crosses val="autoZero"/>
        <c:auto val="1"/>
        <c:lblAlgn val="ctr"/>
        <c:lblOffset val="100"/>
        <c:noMultiLvlLbl val="0"/>
      </c:catAx>
      <c:valAx>
        <c:axId val="15376288"/>
        <c:scaling>
          <c:orientation val="minMax"/>
          <c:max val="600"/>
        </c:scaling>
        <c:delete val="1"/>
        <c:axPos val="l"/>
        <c:numFmt formatCode="General" sourceLinked="1"/>
        <c:majorTickMark val="none"/>
        <c:minorTickMark val="none"/>
        <c:tickLblPos val="nextTo"/>
        <c:crossAx val="153782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Sheet1!$AB$42</c:f>
              <c:strCache>
                <c:ptCount val="1"/>
                <c:pt idx="0">
                  <c:v>Anomaly Travel</c:v>
                </c:pt>
              </c:strCache>
            </c:strRef>
          </c:tx>
          <c:spPr>
            <a:ln w="53975" cap="rnd">
              <a:solidFill>
                <a:schemeClr val="accent1"/>
              </a:solidFill>
              <a:round/>
            </a:ln>
            <a:effectLst/>
          </c:spPr>
          <c:marker>
            <c:symbol val="circle"/>
            <c:size val="5"/>
            <c:spPr>
              <a:solidFill>
                <a:schemeClr val="tx1"/>
              </a:solidFill>
              <a:ln w="57150">
                <a:solidFill>
                  <a:schemeClr val="tx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Sheet1!$AA$43:$AA$66</c:f>
              <c:numCache>
                <c:formatCode>General</c:formatCod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numCache>
            </c:numRef>
          </c:cat>
          <c:val>
            <c:numRef>
              <c:f>Sheet1!$AB$43:$AB$66</c:f>
              <c:numCache>
                <c:formatCode>General</c:formatCode>
                <c:ptCount val="24"/>
                <c:pt idx="0">
                  <c:v>72</c:v>
                </c:pt>
                <c:pt idx="1">
                  <c:v>52</c:v>
                </c:pt>
                <c:pt idx="2">
                  <c:v>60</c:v>
                </c:pt>
                <c:pt idx="3">
                  <c:v>67</c:v>
                </c:pt>
                <c:pt idx="4">
                  <c:v>50</c:v>
                </c:pt>
                <c:pt idx="5">
                  <c:v>47</c:v>
                </c:pt>
                <c:pt idx="6">
                  <c:v>69</c:v>
                </c:pt>
                <c:pt idx="7">
                  <c:v>123</c:v>
                </c:pt>
                <c:pt idx="8">
                  <c:v>142</c:v>
                </c:pt>
                <c:pt idx="9">
                  <c:v>175</c:v>
                </c:pt>
                <c:pt idx="10">
                  <c:v>181</c:v>
                </c:pt>
                <c:pt idx="11">
                  <c:v>211</c:v>
                </c:pt>
                <c:pt idx="12">
                  <c:v>245</c:v>
                </c:pt>
                <c:pt idx="13">
                  <c:v>232</c:v>
                </c:pt>
                <c:pt idx="14">
                  <c:v>243</c:v>
                </c:pt>
                <c:pt idx="15">
                  <c:v>252</c:v>
                </c:pt>
                <c:pt idx="16">
                  <c:v>218</c:v>
                </c:pt>
                <c:pt idx="17">
                  <c:v>204</c:v>
                </c:pt>
                <c:pt idx="18">
                  <c:v>170</c:v>
                </c:pt>
                <c:pt idx="19">
                  <c:v>181</c:v>
                </c:pt>
                <c:pt idx="20">
                  <c:v>130</c:v>
                </c:pt>
                <c:pt idx="21">
                  <c:v>113</c:v>
                </c:pt>
                <c:pt idx="22">
                  <c:v>95</c:v>
                </c:pt>
                <c:pt idx="23">
                  <c:v>62</c:v>
                </c:pt>
              </c:numCache>
            </c:numRef>
          </c:val>
          <c:smooth val="0"/>
          <c:extLst>
            <c:ext xmlns:c16="http://schemas.microsoft.com/office/drawing/2014/chart" uri="{C3380CC4-5D6E-409C-BE32-E72D297353CC}">
              <c16:uniqueId val="{00000000-8E07-4D35-BA1E-919456B093E2}"/>
            </c:ext>
          </c:extLst>
        </c:ser>
        <c:dLbls>
          <c:dLblPos val="t"/>
          <c:showLegendKey val="0"/>
          <c:showVal val="1"/>
          <c:showCatName val="0"/>
          <c:showSerName val="0"/>
          <c:showPercent val="0"/>
          <c:showBubbleSize val="0"/>
        </c:dLbls>
        <c:marker val="1"/>
        <c:smooth val="0"/>
        <c:axId val="382495264"/>
        <c:axId val="382493344"/>
      </c:lineChart>
      <c:catAx>
        <c:axId val="382495264"/>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382493344"/>
        <c:crosses val="autoZero"/>
        <c:auto val="1"/>
        <c:lblAlgn val="ctr"/>
        <c:lblOffset val="100"/>
        <c:noMultiLvlLbl val="0"/>
      </c:catAx>
      <c:valAx>
        <c:axId val="382493344"/>
        <c:scaling>
          <c:orientation val="minMax"/>
        </c:scaling>
        <c:delete val="1"/>
        <c:axPos val="l"/>
        <c:numFmt formatCode="General" sourceLinked="1"/>
        <c:majorTickMark val="none"/>
        <c:minorTickMark val="none"/>
        <c:tickLblPos val="nextTo"/>
        <c:crossAx val="382495264"/>
        <c:crosses val="autoZero"/>
        <c:crossBetween val="between"/>
      </c:valAx>
      <c:spPr>
        <a:noFill/>
        <a:ln>
          <a:noFill/>
        </a:ln>
        <a:effectLst/>
      </c:spPr>
    </c:plotArea>
    <c:plotVisOnly val="1"/>
    <c:dispBlanksAs val="zero"/>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dirty="0" err="1"/>
              <a:t>Taxi</a:t>
            </a:r>
            <a:r>
              <a:rPr lang="id-ID" sz="2400" dirty="0"/>
              <a:t> </a:t>
            </a:r>
            <a:r>
              <a:rPr lang="id-ID" sz="2400" dirty="0" err="1"/>
              <a:t>Demand</a:t>
            </a:r>
            <a:r>
              <a:rPr lang="id-ID" sz="2400" dirty="0"/>
              <a:t> per </a:t>
            </a:r>
            <a:r>
              <a:rPr lang="id-ID" sz="2400" dirty="0" err="1"/>
              <a:t>Zone</a:t>
            </a:r>
            <a:r>
              <a:rPr lang="id-ID" sz="2400" dirty="0"/>
              <a:t> NYC (</a:t>
            </a:r>
            <a:r>
              <a:rPr lang="id-ID" sz="2400" dirty="0" err="1"/>
              <a:t>January</a:t>
            </a:r>
            <a:r>
              <a:rPr lang="id-ID" sz="2400" baseline="0" dirty="0"/>
              <a:t> </a:t>
            </a:r>
            <a:r>
              <a:rPr lang="id-ID" sz="2400" dirty="0"/>
              <a:t>2023)</a:t>
            </a:r>
            <a:endParaRPr lang="en-ID" sz="2400" dirty="0"/>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ID"/>
        </a:p>
      </c:txPr>
    </c:title>
    <c:autoTitleDeleted val="0"/>
    <c:plotArea>
      <c:layout/>
      <c:barChart>
        <c:barDir val="bar"/>
        <c:grouping val="clustered"/>
        <c:varyColors val="0"/>
        <c:ser>
          <c:idx val="0"/>
          <c:order val="0"/>
          <c:tx>
            <c:strRef>
              <c:f>Sheet1!$B$11</c:f>
              <c:strCache>
                <c:ptCount val="1"/>
                <c:pt idx="0">
                  <c:v>count</c:v>
                </c:pt>
              </c:strCache>
            </c:strRef>
          </c:tx>
          <c:spPr>
            <a:solidFill>
              <a:schemeClr val="accent1"/>
            </a:solidFill>
            <a:ln>
              <a:noFill/>
            </a:ln>
            <a:effectLst/>
          </c:spPr>
          <c:invertIfNegative val="0"/>
          <c:dLbls>
            <c:dLbl>
              <c:idx val="4"/>
              <c:layout>
                <c:manualLayout>
                  <c:x val="-6.4740451325057347E-2"/>
                  <c:y val="-1.8119319286836337E-17"/>
                </c:manualLayout>
              </c:layout>
              <c:spPr>
                <a:noFill/>
                <a:ln>
                  <a:noFill/>
                </a:ln>
                <a:effectLst/>
              </c:spPr>
              <c:txPr>
                <a:bodyPr rot="0" spcFirstLastPara="1" vertOverflow="ellipsis" vert="horz" wrap="square" anchor="ctr" anchorCtr="1"/>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1-6CE0-4F29-9E2A-1B838429F542}"/>
                </c:ext>
              </c:extLst>
            </c:dLbl>
            <c:spPr>
              <a:noFill/>
              <a:ln>
                <a:noFill/>
              </a:ln>
              <a:effectLst/>
            </c:spPr>
            <c:txPr>
              <a:bodyPr rot="0" spcFirstLastPara="1" vertOverflow="ellipsis" vert="horz" wrap="square" anchor="ctr" anchorCtr="1"/>
              <a:lstStyle/>
              <a:p>
                <a:pPr>
                  <a:defRPr sz="2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Sheet1!$A$12:$A$16</c:f>
              <c:strCache>
                <c:ptCount val="5"/>
                <c:pt idx="0">
                  <c:v>Morningside Heights (Manhattan)</c:v>
                </c:pt>
                <c:pt idx="1">
                  <c:v>Central Harlem (Manhattan)</c:v>
                </c:pt>
                <c:pt idx="2">
                  <c:v>Forest Hills (Queens)</c:v>
                </c:pt>
                <c:pt idx="3">
                  <c:v>East Harlem South (Manhattan)</c:v>
                </c:pt>
                <c:pt idx="4">
                  <c:v>East Harlem North (Manhattan)</c:v>
                </c:pt>
              </c:strCache>
            </c:strRef>
          </c:cat>
          <c:val>
            <c:numRef>
              <c:f>Sheet1!$B$12:$B$16</c:f>
              <c:numCache>
                <c:formatCode>General</c:formatCode>
                <c:ptCount val="5"/>
                <c:pt idx="0">
                  <c:v>3592</c:v>
                </c:pt>
                <c:pt idx="1">
                  <c:v>3742</c:v>
                </c:pt>
                <c:pt idx="2">
                  <c:v>3798</c:v>
                </c:pt>
                <c:pt idx="3">
                  <c:v>8847</c:v>
                </c:pt>
                <c:pt idx="4">
                  <c:v>12921</c:v>
                </c:pt>
              </c:numCache>
            </c:numRef>
          </c:val>
          <c:extLst>
            <c:ext xmlns:c16="http://schemas.microsoft.com/office/drawing/2014/chart" uri="{C3380CC4-5D6E-409C-BE32-E72D297353CC}">
              <c16:uniqueId val="{00000000-6CE0-4F29-9E2A-1B838429F542}"/>
            </c:ext>
          </c:extLst>
        </c:ser>
        <c:dLbls>
          <c:dLblPos val="outEnd"/>
          <c:showLegendKey val="0"/>
          <c:showVal val="1"/>
          <c:showCatName val="0"/>
          <c:showSerName val="0"/>
          <c:showPercent val="0"/>
          <c:showBubbleSize val="0"/>
        </c:dLbls>
        <c:gapWidth val="92"/>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sz="18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rgbClr val="3986BF"/>
                </a:solidFill>
                <a:latin typeface="+mn-lt"/>
                <a:ea typeface="+mn-ea"/>
                <a:cs typeface="+mn-cs"/>
              </a:defRPr>
            </a:pPr>
            <a:r>
              <a:rPr lang="en-ID" sz="3200" b="1" dirty="0">
                <a:solidFill>
                  <a:srgbClr val="3986BF"/>
                </a:solidFill>
                <a:latin typeface="Kelpt Bold" panose="020B0604020202020204" charset="0"/>
              </a:rPr>
              <a:t>Anomaly Proportion</a:t>
            </a:r>
          </a:p>
        </c:rich>
      </c:tx>
      <c:overlay val="0"/>
      <c:spPr>
        <a:noFill/>
        <a:ln>
          <a:noFill/>
        </a:ln>
        <a:effectLst/>
      </c:spPr>
      <c:txPr>
        <a:bodyPr rot="0" spcFirstLastPara="1" vertOverflow="ellipsis" vert="horz" wrap="square" anchor="ctr" anchorCtr="1"/>
        <a:lstStyle/>
        <a:p>
          <a:pPr>
            <a:defRPr sz="2400" b="0" i="0" u="none" strike="noStrike" kern="1200" spc="0" baseline="0">
              <a:solidFill>
                <a:srgbClr val="3986BF"/>
              </a:solidFill>
              <a:latin typeface="+mn-lt"/>
              <a:ea typeface="+mn-ea"/>
              <a:cs typeface="+mn-cs"/>
            </a:defRPr>
          </a:pPr>
          <a:endParaRPr lang="en-US"/>
        </a:p>
      </c:txPr>
    </c:title>
    <c:autoTitleDeleted val="0"/>
    <c:plotArea>
      <c:layout>
        <c:manualLayout>
          <c:layoutTarget val="inner"/>
          <c:xMode val="edge"/>
          <c:yMode val="edge"/>
          <c:x val="0.20750464586087322"/>
          <c:y val="0.21305438737136226"/>
          <c:w val="0.6134515145066326"/>
          <c:h val="0.83447464769079971"/>
        </c:manualLayout>
      </c:layout>
      <c:doughnutChart>
        <c:varyColors val="1"/>
        <c:ser>
          <c:idx val="0"/>
          <c:order val="0"/>
          <c:spPr>
            <a:ln>
              <a:noFill/>
            </a:ln>
          </c:spPr>
          <c:dPt>
            <c:idx val="0"/>
            <c:bubble3D val="0"/>
            <c:spPr>
              <a:solidFill>
                <a:schemeClr val="accent1"/>
              </a:solidFill>
              <a:ln w="19050">
                <a:noFill/>
              </a:ln>
              <a:effectLst/>
            </c:spPr>
            <c:extLst>
              <c:ext xmlns:c16="http://schemas.microsoft.com/office/drawing/2014/chart" uri="{C3380CC4-5D6E-409C-BE32-E72D297353CC}">
                <c16:uniqueId val="{00000001-12D5-4E6B-BC98-9F9D2BA81223}"/>
              </c:ext>
            </c:extLst>
          </c:dPt>
          <c:dPt>
            <c:idx val="1"/>
            <c:bubble3D val="0"/>
            <c:spPr>
              <a:solidFill>
                <a:srgbClr val="7EC1CA"/>
              </a:solidFill>
              <a:ln w="19050">
                <a:noFill/>
              </a:ln>
              <a:effectLst/>
            </c:spPr>
            <c:extLst>
              <c:ext xmlns:c16="http://schemas.microsoft.com/office/drawing/2014/chart" uri="{C3380CC4-5D6E-409C-BE32-E72D297353CC}">
                <c16:uniqueId val="{00000003-12D5-4E6B-BC98-9F9D2BA81223}"/>
              </c:ext>
            </c:extLst>
          </c:dPt>
          <c:dLbls>
            <c:dLbl>
              <c:idx val="0"/>
              <c:layout>
                <c:manualLayout>
                  <c:x val="9.4002789400278841E-2"/>
                  <c:y val="-5.5555555555555601E-2"/>
                </c:manualLayout>
              </c:layout>
              <c:tx>
                <c:rich>
                  <a:bodyPr rot="0" spcFirstLastPara="1" vertOverflow="ellipsis" vert="horz" wrap="square" lIns="38100" tIns="19050" rIns="38100" bIns="19050" anchor="ctr" anchorCtr="1">
                    <a:spAutoFit/>
                  </a:bodyPr>
                  <a:lstStyle/>
                  <a:p>
                    <a:pPr>
                      <a:defRPr sz="3200" b="0" i="0" u="none" strike="noStrike" kern="1200" baseline="0">
                        <a:solidFill>
                          <a:schemeClr val="tx1">
                            <a:lumMod val="75000"/>
                            <a:lumOff val="25000"/>
                          </a:schemeClr>
                        </a:solidFill>
                        <a:latin typeface="+mn-lt"/>
                        <a:ea typeface="+mn-ea"/>
                        <a:cs typeface="+mn-cs"/>
                      </a:defRPr>
                    </a:pPr>
                    <a:fld id="{A079037B-D580-44F2-8C7A-C22AF94E2EE4}" type="PERCENTAGE">
                      <a:rPr lang="en-US" sz="3200">
                        <a:solidFill>
                          <a:srgbClr val="3986BF"/>
                        </a:solidFill>
                      </a:rPr>
                      <a:pPr>
                        <a:defRPr sz="3200"/>
                      </a:pPr>
                      <a:t>[PERCENTAGE]</a:t>
                    </a:fld>
                    <a:endParaRPr lang="en-ID"/>
                  </a:p>
                </c:rich>
              </c:tx>
              <c:spPr>
                <a:noFill/>
                <a:ln>
                  <a:noFill/>
                </a:ln>
                <a:effectLst/>
              </c:spPr>
              <c:txPr>
                <a:bodyPr rot="0" spcFirstLastPara="1" vertOverflow="ellipsis" vert="horz" wrap="square" lIns="38100" tIns="19050" rIns="38100" bIns="19050" anchor="ctr" anchorCtr="1">
                  <a:spAutoFit/>
                </a:bodyPr>
                <a:lstStyle/>
                <a:p>
                  <a:pPr>
                    <a:defRPr sz="3200" b="0" i="0" u="none" strike="noStrike" kern="1200" baseline="0">
                      <a:solidFill>
                        <a:schemeClr val="tx1">
                          <a:lumMod val="75000"/>
                          <a:lumOff val="25000"/>
                        </a:schemeClr>
                      </a:solidFill>
                      <a:latin typeface="+mn-lt"/>
                      <a:ea typeface="+mn-ea"/>
                      <a:cs typeface="+mn-cs"/>
                    </a:defRPr>
                  </a:pPr>
                  <a:endParaRPr lang="en-ID"/>
                </a:p>
              </c:txPr>
              <c:showLegendKey val="0"/>
              <c:showVal val="0"/>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12D5-4E6B-BC98-9F9D2BA81223}"/>
                </c:ext>
              </c:extLst>
            </c:dLbl>
            <c:dLbl>
              <c:idx val="1"/>
              <c:layout>
                <c:manualLayout>
                  <c:x val="-0.12255033814203883"/>
                  <c:y val="4.4347075722740582E-2"/>
                </c:manualLayout>
              </c:layout>
              <c:tx>
                <c:rich>
                  <a:bodyPr rot="0" spcFirstLastPara="1" vertOverflow="ellipsis" vert="horz" wrap="square" lIns="38100" tIns="19050" rIns="38100" bIns="19050" anchor="ctr" anchorCtr="1">
                    <a:spAutoFit/>
                  </a:bodyPr>
                  <a:lstStyle/>
                  <a:p>
                    <a:pPr>
                      <a:defRPr sz="2800" b="0" i="0" u="none" strike="noStrike" kern="1200" baseline="0">
                        <a:solidFill>
                          <a:srgbClr val="7EC1CA"/>
                        </a:solidFill>
                        <a:latin typeface="+mn-lt"/>
                        <a:ea typeface="+mn-ea"/>
                        <a:cs typeface="+mn-cs"/>
                      </a:defRPr>
                    </a:pPr>
                    <a:fld id="{33E5CC91-BD1C-4E22-B1C6-C7B0BFAFDBC7}" type="PERCENTAGE">
                      <a:rPr lang="en-US">
                        <a:solidFill>
                          <a:srgbClr val="7EC1CA"/>
                        </a:solidFill>
                      </a:rPr>
                      <a:pPr>
                        <a:defRPr sz="2800">
                          <a:solidFill>
                            <a:srgbClr val="7EC1CA"/>
                          </a:solidFill>
                        </a:defRPr>
                      </a:pPr>
                      <a:t>[PERCENTAGE]</a:t>
                    </a:fld>
                    <a:endParaRPr lang="en-ID"/>
                  </a:p>
                </c:rich>
              </c:tx>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rgbClr val="7EC1CA"/>
                      </a:solidFill>
                      <a:latin typeface="+mn-lt"/>
                      <a:ea typeface="+mn-ea"/>
                      <a:cs typeface="+mn-cs"/>
                    </a:defRPr>
                  </a:pPr>
                  <a:endParaRPr lang="en-ID"/>
                </a:p>
              </c:txPr>
              <c:showLegendKey val="0"/>
              <c:showVal val="0"/>
              <c:showCatName val="0"/>
              <c:showSerName val="0"/>
              <c:showPercent val="1"/>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3-12D5-4E6B-BC98-9F9D2BA81223}"/>
                </c:ext>
              </c:extLst>
            </c:dLbl>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numRef>
              <c:f>Sheet1!$J$3:$J$4</c:f>
              <c:numCache>
                <c:formatCode>General</c:formatCode>
                <c:ptCount val="2"/>
                <c:pt idx="0">
                  <c:v>1</c:v>
                </c:pt>
                <c:pt idx="1">
                  <c:v>0</c:v>
                </c:pt>
              </c:numCache>
            </c:numRef>
          </c:cat>
          <c:val>
            <c:numRef>
              <c:f>Sheet1!$K$3:$K$4</c:f>
              <c:numCache>
                <c:formatCode>General</c:formatCode>
                <c:ptCount val="2"/>
                <c:pt idx="0">
                  <c:v>3022</c:v>
                </c:pt>
                <c:pt idx="1">
                  <c:v>60160</c:v>
                </c:pt>
              </c:numCache>
            </c:numRef>
          </c:val>
          <c:extLst>
            <c:ext xmlns:c16="http://schemas.microsoft.com/office/drawing/2014/chart" uri="{C3380CC4-5D6E-409C-BE32-E72D297353CC}">
              <c16:uniqueId val="{00000004-12D5-4E6B-BC98-9F9D2BA81223}"/>
            </c:ext>
          </c:extLst>
        </c:ser>
        <c:dLbls>
          <c:showLegendKey val="0"/>
          <c:showVal val="1"/>
          <c:showCatName val="0"/>
          <c:showSerName val="0"/>
          <c:showPercent val="0"/>
          <c:showBubbleSize val="0"/>
          <c:showLeaderLines val="1"/>
        </c:dLbls>
        <c:firstSliceAng val="57"/>
        <c:holeSize val="73"/>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dirty="0" err="1">
                <a:solidFill>
                  <a:schemeClr val="tx1">
                    <a:lumMod val="65000"/>
                    <a:lumOff val="35000"/>
                  </a:schemeClr>
                </a:solidFill>
              </a:rPr>
              <a:t>Unusual</a:t>
            </a:r>
            <a:r>
              <a:rPr lang="id-ID" sz="2400" b="0" baseline="0" dirty="0">
                <a:solidFill>
                  <a:schemeClr val="tx1">
                    <a:lumMod val="65000"/>
                    <a:lumOff val="35000"/>
                  </a:schemeClr>
                </a:solidFill>
              </a:rPr>
              <a:t> Trip </a:t>
            </a:r>
            <a:r>
              <a:rPr lang="id-ID" sz="2400" b="0" dirty="0" err="1">
                <a:solidFill>
                  <a:schemeClr val="tx1">
                    <a:lumMod val="65000"/>
                    <a:lumOff val="35000"/>
                  </a:schemeClr>
                </a:solidFill>
              </a:rPr>
              <a:t>Distance</a:t>
            </a:r>
            <a:r>
              <a:rPr lang="id-ID" sz="2400" b="0" baseline="0" dirty="0">
                <a:solidFill>
                  <a:schemeClr val="tx1">
                    <a:lumMod val="65000"/>
                    <a:lumOff val="35000"/>
                  </a:schemeClr>
                </a:solidFill>
              </a:rPr>
              <a:t> per </a:t>
            </a:r>
            <a:r>
              <a:rPr lang="en-ID" sz="2400" b="0" dirty="0">
                <a:solidFill>
                  <a:schemeClr val="tx1">
                    <a:lumMod val="65000"/>
                    <a:lumOff val="35000"/>
                  </a:schemeClr>
                </a:solidFill>
              </a:rPr>
              <a:t>Borough NYC (</a:t>
            </a:r>
            <a:r>
              <a:rPr lang="id-ID" sz="2400" b="0" dirty="0" err="1">
                <a:solidFill>
                  <a:schemeClr val="tx1">
                    <a:lumMod val="65000"/>
                    <a:lumOff val="35000"/>
                  </a:schemeClr>
                </a:solidFill>
              </a:rPr>
              <a:t>January</a:t>
            </a:r>
            <a:r>
              <a:rPr lang="en-ID" sz="2400" b="0" dirty="0">
                <a:solidFill>
                  <a:schemeClr val="tx1">
                    <a:lumMod val="65000"/>
                    <a:lumOff val="35000"/>
                  </a:schemeClr>
                </a:solidFill>
              </a:rPr>
              <a:t> 2023)</a:t>
            </a:r>
          </a:p>
        </c:rich>
      </c:tx>
      <c:layout>
        <c:manualLayout>
          <c:xMode val="edge"/>
          <c:yMode val="edge"/>
          <c:x val="0.20388376786165729"/>
          <c:y val="1.4768349140829001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3986BF"/>
            </a:solidFill>
            <a:ln>
              <a:noFill/>
            </a:ln>
            <a:effectLst/>
          </c:spPr>
          <c:invertIfNegative val="0"/>
          <c:dPt>
            <c:idx val="6"/>
            <c:invertIfNegative val="0"/>
            <c:bubble3D val="0"/>
            <c:spPr>
              <a:solidFill>
                <a:srgbClr val="3986BF"/>
              </a:solidFill>
              <a:ln>
                <a:noFill/>
              </a:ln>
              <a:effectLst/>
            </c:spPr>
            <c:extLst>
              <c:ext xmlns:c16="http://schemas.microsoft.com/office/drawing/2014/chart" uri="{C3380CC4-5D6E-409C-BE32-E72D297353CC}">
                <c16:uniqueId val="{00000001-6E45-430F-9304-F7B33090D445}"/>
              </c:ext>
            </c:extLst>
          </c:dPt>
          <c:dLbls>
            <c:dLbl>
              <c:idx val="4"/>
              <c:layout>
                <c:manualLayout>
                  <c:x val="-8.6973761154939225E-2"/>
                  <c:y val="0"/>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646-4F52-B831-7FA14253C741}"/>
                </c:ext>
              </c:extLst>
            </c:dLbl>
            <c:dLbl>
              <c:idx val="6"/>
              <c:layout>
                <c:manualLayout>
                  <c:x val="-8.5095322311017518E-2"/>
                  <c:y val="-3.980099502487561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E45-430F-9304-F7B33090D445}"/>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Sheet1!$A$20:$A$24</c:f>
              <c:strCache>
                <c:ptCount val="5"/>
                <c:pt idx="0">
                  <c:v>Staten Island</c:v>
                </c:pt>
                <c:pt idx="1">
                  <c:v>Bronx</c:v>
                </c:pt>
                <c:pt idx="2">
                  <c:v>Manhattan</c:v>
                </c:pt>
                <c:pt idx="3">
                  <c:v>Brooklyn</c:v>
                </c:pt>
                <c:pt idx="4">
                  <c:v>Queens</c:v>
                </c:pt>
              </c:strCache>
            </c:strRef>
          </c:cat>
          <c:val>
            <c:numRef>
              <c:f>Sheet1!$B$20:$B$24</c:f>
              <c:numCache>
                <c:formatCode>General</c:formatCode>
                <c:ptCount val="5"/>
                <c:pt idx="0">
                  <c:v>3</c:v>
                </c:pt>
                <c:pt idx="1">
                  <c:v>310</c:v>
                </c:pt>
                <c:pt idx="2">
                  <c:v>613</c:v>
                </c:pt>
                <c:pt idx="3">
                  <c:v>732</c:v>
                </c:pt>
                <c:pt idx="4">
                  <c:v>1064</c:v>
                </c:pt>
              </c:numCache>
            </c:numRef>
          </c:val>
          <c:extLst>
            <c:ext xmlns:c16="http://schemas.microsoft.com/office/drawing/2014/chart" uri="{C3380CC4-5D6E-409C-BE32-E72D297353CC}">
              <c16:uniqueId val="{00000002-6E45-430F-9304-F7B33090D445}"/>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dirty="0" err="1">
                <a:solidFill>
                  <a:schemeClr val="tx1">
                    <a:lumMod val="65000"/>
                    <a:lumOff val="35000"/>
                  </a:schemeClr>
                </a:solidFill>
              </a:rPr>
              <a:t>Unusual</a:t>
            </a:r>
            <a:r>
              <a:rPr lang="id-ID" sz="2400" b="0" baseline="0" dirty="0">
                <a:solidFill>
                  <a:schemeClr val="tx1">
                    <a:lumMod val="65000"/>
                    <a:lumOff val="35000"/>
                  </a:schemeClr>
                </a:solidFill>
              </a:rPr>
              <a:t> </a:t>
            </a:r>
            <a:r>
              <a:rPr lang="id-ID" sz="2400" b="0" dirty="0" err="1">
                <a:solidFill>
                  <a:schemeClr val="tx1">
                    <a:lumMod val="65000"/>
                    <a:lumOff val="35000"/>
                  </a:schemeClr>
                </a:solidFill>
              </a:rPr>
              <a:t>Time</a:t>
            </a:r>
            <a:r>
              <a:rPr lang="id-ID" sz="2400" b="0" dirty="0">
                <a:solidFill>
                  <a:schemeClr val="tx1">
                    <a:lumMod val="65000"/>
                    <a:lumOff val="35000"/>
                  </a:schemeClr>
                </a:solidFill>
              </a:rPr>
              <a:t> Travel</a:t>
            </a:r>
            <a:r>
              <a:rPr lang="id-ID" sz="2400" b="0" baseline="0" dirty="0">
                <a:solidFill>
                  <a:schemeClr val="tx1">
                    <a:lumMod val="65000"/>
                    <a:lumOff val="35000"/>
                  </a:schemeClr>
                </a:solidFill>
              </a:rPr>
              <a:t> per </a:t>
            </a:r>
            <a:r>
              <a:rPr lang="en-ID" sz="2400" b="0" dirty="0">
                <a:solidFill>
                  <a:schemeClr val="tx1">
                    <a:lumMod val="65000"/>
                    <a:lumOff val="35000"/>
                  </a:schemeClr>
                </a:solidFill>
              </a:rPr>
              <a:t>Borough NYC (</a:t>
            </a:r>
            <a:r>
              <a:rPr lang="id-ID" sz="2400" b="0" dirty="0" err="1">
                <a:solidFill>
                  <a:schemeClr val="tx1">
                    <a:lumMod val="65000"/>
                    <a:lumOff val="35000"/>
                  </a:schemeClr>
                </a:solidFill>
              </a:rPr>
              <a:t>January</a:t>
            </a:r>
            <a:r>
              <a:rPr lang="id-ID" sz="2400" b="0" baseline="0" dirty="0">
                <a:solidFill>
                  <a:schemeClr val="tx1">
                    <a:lumMod val="65000"/>
                    <a:lumOff val="35000"/>
                  </a:schemeClr>
                </a:solidFill>
              </a:rPr>
              <a:t> </a:t>
            </a:r>
            <a:r>
              <a:rPr lang="en-ID" sz="2400" b="0" dirty="0">
                <a:solidFill>
                  <a:schemeClr val="tx1">
                    <a:lumMod val="65000"/>
                    <a:lumOff val="35000"/>
                  </a:schemeClr>
                </a:solidFill>
              </a:rPr>
              <a:t>2023)</a:t>
            </a:r>
          </a:p>
        </c:rich>
      </c:tx>
      <c:layout>
        <c:manualLayout>
          <c:xMode val="edge"/>
          <c:yMode val="edge"/>
          <c:x val="0.20388376786165729"/>
          <c:y val="1.4768349140829001E-2"/>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3986BF"/>
            </a:solidFill>
            <a:ln>
              <a:noFill/>
            </a:ln>
            <a:effectLst/>
          </c:spPr>
          <c:invertIfNegative val="0"/>
          <c:dPt>
            <c:idx val="6"/>
            <c:invertIfNegative val="0"/>
            <c:bubble3D val="0"/>
            <c:spPr>
              <a:solidFill>
                <a:srgbClr val="3986BF"/>
              </a:solidFill>
              <a:ln>
                <a:noFill/>
              </a:ln>
              <a:effectLst/>
            </c:spPr>
            <c:extLst>
              <c:ext xmlns:c16="http://schemas.microsoft.com/office/drawing/2014/chart" uri="{C3380CC4-5D6E-409C-BE32-E72D297353CC}">
                <c16:uniqueId val="{00000001-6E45-430F-9304-F7B33090D445}"/>
              </c:ext>
            </c:extLst>
          </c:dPt>
          <c:dLbls>
            <c:dLbl>
              <c:idx val="4"/>
              <c:layout>
                <c:manualLayout>
                  <c:x val="-5.7491130254959756E-2"/>
                  <c:y val="0"/>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19E-4E3F-9CED-E9B27DD4A5EB}"/>
                </c:ext>
              </c:extLst>
            </c:dLbl>
            <c:dLbl>
              <c:idx val="6"/>
              <c:layout>
                <c:manualLayout>
                  <c:x val="-8.5095322311017518E-2"/>
                  <c:y val="-3.980099502487561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E45-430F-9304-F7B33090D445}"/>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Sheet1!$A$27:$A$31</c:f>
              <c:strCache>
                <c:ptCount val="5"/>
                <c:pt idx="0">
                  <c:v>Staten Island</c:v>
                </c:pt>
                <c:pt idx="1">
                  <c:v>Bronx</c:v>
                </c:pt>
                <c:pt idx="2">
                  <c:v>Manhattan</c:v>
                </c:pt>
                <c:pt idx="3">
                  <c:v>Queens</c:v>
                </c:pt>
                <c:pt idx="4">
                  <c:v>Brooklyn</c:v>
                </c:pt>
              </c:strCache>
            </c:strRef>
          </c:cat>
          <c:val>
            <c:numRef>
              <c:f>Sheet1!$B$27:$B$31</c:f>
              <c:numCache>
                <c:formatCode>General</c:formatCode>
                <c:ptCount val="5"/>
                <c:pt idx="0">
                  <c:v>0</c:v>
                </c:pt>
                <c:pt idx="1">
                  <c:v>9</c:v>
                </c:pt>
                <c:pt idx="2">
                  <c:v>23</c:v>
                </c:pt>
                <c:pt idx="3">
                  <c:v>28</c:v>
                </c:pt>
                <c:pt idx="4">
                  <c:v>51</c:v>
                </c:pt>
              </c:numCache>
            </c:numRef>
          </c:val>
          <c:extLst>
            <c:ext xmlns:c16="http://schemas.microsoft.com/office/drawing/2014/chart" uri="{C3380CC4-5D6E-409C-BE32-E72D297353CC}">
              <c16:uniqueId val="{00000002-6E45-430F-9304-F7B33090D445}"/>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1"/>
          <a:lstStyle/>
          <a:p>
            <a:pPr>
              <a:defRPr sz="1800" b="0" i="0" u="none" strike="noStrike" kern="1200" spc="0" baseline="0">
                <a:solidFill>
                  <a:schemeClr val="tx1">
                    <a:lumMod val="65000"/>
                    <a:lumOff val="35000"/>
                  </a:schemeClr>
                </a:solidFill>
                <a:latin typeface="+mn-lt"/>
                <a:ea typeface="+mn-ea"/>
                <a:cs typeface="+mn-cs"/>
              </a:defRPr>
            </a:pPr>
            <a:r>
              <a:rPr lang="id-ID" sz="1800" b="0" dirty="0">
                <a:solidFill>
                  <a:schemeClr val="tx1">
                    <a:lumMod val="65000"/>
                    <a:lumOff val="35000"/>
                  </a:schemeClr>
                </a:solidFill>
              </a:rPr>
              <a:t>Rate </a:t>
            </a:r>
            <a:r>
              <a:rPr lang="id-ID" sz="1800" b="0" dirty="0" err="1">
                <a:solidFill>
                  <a:schemeClr val="tx1">
                    <a:lumMod val="65000"/>
                    <a:lumOff val="35000"/>
                  </a:schemeClr>
                </a:solidFill>
              </a:rPr>
              <a:t>code</a:t>
            </a:r>
            <a:r>
              <a:rPr lang="id-ID" sz="1800" b="0" baseline="0" dirty="0">
                <a:solidFill>
                  <a:schemeClr val="tx1">
                    <a:lumMod val="65000"/>
                    <a:lumOff val="35000"/>
                  </a:schemeClr>
                </a:solidFill>
              </a:rPr>
              <a:t> </a:t>
            </a:r>
            <a:r>
              <a:rPr lang="id-ID" sz="1800" b="0" baseline="0" dirty="0" err="1">
                <a:solidFill>
                  <a:schemeClr val="tx1">
                    <a:lumMod val="65000"/>
                    <a:lumOff val="35000"/>
                  </a:schemeClr>
                </a:solidFill>
              </a:rPr>
              <a:t>Fee</a:t>
            </a:r>
            <a:r>
              <a:rPr lang="id-ID" sz="1800" b="0" dirty="0">
                <a:solidFill>
                  <a:schemeClr val="tx1">
                    <a:lumMod val="65000"/>
                    <a:lumOff val="35000"/>
                  </a:schemeClr>
                </a:solidFill>
              </a:rPr>
              <a:t> </a:t>
            </a:r>
            <a:r>
              <a:rPr lang="id-ID" sz="1800" b="0" dirty="0" err="1">
                <a:solidFill>
                  <a:schemeClr val="tx1">
                    <a:lumMod val="65000"/>
                    <a:lumOff val="35000"/>
                  </a:schemeClr>
                </a:solidFill>
              </a:rPr>
              <a:t>Anomaly</a:t>
            </a:r>
            <a:r>
              <a:rPr lang="id-ID" sz="1800" b="0" dirty="0">
                <a:solidFill>
                  <a:schemeClr val="tx1">
                    <a:lumMod val="65000"/>
                    <a:lumOff val="35000"/>
                  </a:schemeClr>
                </a:solidFill>
              </a:rPr>
              <a:t> </a:t>
            </a:r>
            <a:r>
              <a:rPr lang="id-ID" sz="1800" b="0" baseline="0" dirty="0">
                <a:solidFill>
                  <a:schemeClr val="tx1">
                    <a:lumMod val="65000"/>
                    <a:lumOff val="35000"/>
                  </a:schemeClr>
                </a:solidFill>
              </a:rPr>
              <a:t>per </a:t>
            </a:r>
            <a:r>
              <a:rPr lang="en-ID" sz="1800" b="0" dirty="0">
                <a:solidFill>
                  <a:schemeClr val="tx1">
                    <a:lumMod val="65000"/>
                    <a:lumOff val="35000"/>
                  </a:schemeClr>
                </a:solidFill>
              </a:rPr>
              <a:t>Borough NYC (</a:t>
            </a:r>
            <a:r>
              <a:rPr lang="id-ID" sz="1800" b="0" dirty="0" err="1">
                <a:solidFill>
                  <a:schemeClr val="tx1">
                    <a:lumMod val="65000"/>
                    <a:lumOff val="35000"/>
                  </a:schemeClr>
                </a:solidFill>
              </a:rPr>
              <a:t>January</a:t>
            </a:r>
            <a:r>
              <a:rPr lang="id-ID" sz="1800" b="0" baseline="0" dirty="0">
                <a:solidFill>
                  <a:schemeClr val="tx1">
                    <a:lumMod val="65000"/>
                    <a:lumOff val="35000"/>
                  </a:schemeClr>
                </a:solidFill>
              </a:rPr>
              <a:t> </a:t>
            </a:r>
            <a:r>
              <a:rPr lang="en-ID" sz="1800" b="0" dirty="0">
                <a:solidFill>
                  <a:schemeClr val="tx1">
                    <a:lumMod val="65000"/>
                    <a:lumOff val="35000"/>
                  </a:schemeClr>
                </a:solidFill>
              </a:rPr>
              <a:t>2023)</a:t>
            </a:r>
          </a:p>
        </c:rich>
      </c:tx>
      <c:layout>
        <c:manualLayout>
          <c:xMode val="edge"/>
          <c:yMode val="edge"/>
          <c:x val="0.12006779617450759"/>
          <c:y val="2.2152523711243502E-2"/>
        </c:manualLayout>
      </c:layout>
      <c:overlay val="0"/>
      <c:spPr>
        <a:noFill/>
        <a:ln>
          <a:noFill/>
        </a:ln>
        <a:effectLst/>
      </c:spPr>
      <c:txPr>
        <a:bodyPr rot="0" spcFirstLastPara="1" vertOverflow="ellipsis" vert="horz" wrap="square" anchor="t"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9652766811699671"/>
          <c:y val="0.15740598792600244"/>
          <c:w val="0.67761038580210631"/>
          <c:h val="0.81551870531581105"/>
        </c:manualLayout>
      </c:layout>
      <c:barChart>
        <c:barDir val="bar"/>
        <c:grouping val="clustered"/>
        <c:varyColors val="0"/>
        <c:ser>
          <c:idx val="0"/>
          <c:order val="0"/>
          <c:spPr>
            <a:solidFill>
              <a:srgbClr val="3986BF"/>
            </a:solidFill>
            <a:ln>
              <a:noFill/>
            </a:ln>
            <a:effectLst/>
          </c:spPr>
          <c:invertIfNegative val="0"/>
          <c:dPt>
            <c:idx val="6"/>
            <c:invertIfNegative val="0"/>
            <c:bubble3D val="0"/>
            <c:spPr>
              <a:solidFill>
                <a:srgbClr val="3986BF"/>
              </a:solidFill>
              <a:ln>
                <a:noFill/>
              </a:ln>
              <a:effectLst/>
            </c:spPr>
            <c:extLst>
              <c:ext xmlns:c16="http://schemas.microsoft.com/office/drawing/2014/chart" uri="{C3380CC4-5D6E-409C-BE32-E72D297353CC}">
                <c16:uniqueId val="{00000001-6E45-430F-9304-F7B33090D445}"/>
              </c:ext>
            </c:extLst>
          </c:dPt>
          <c:dLbls>
            <c:dLbl>
              <c:idx val="6"/>
              <c:layout>
                <c:manualLayout>
                  <c:x val="-0.12741479210753395"/>
                  <c:y val="-8.902872521432033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E45-430F-9304-F7B33090D445}"/>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Sheet1!$A$34:$A$38</c:f>
              <c:strCache>
                <c:ptCount val="5"/>
                <c:pt idx="0">
                  <c:v>Staten Island</c:v>
                </c:pt>
                <c:pt idx="1">
                  <c:v>Bronx</c:v>
                </c:pt>
                <c:pt idx="2">
                  <c:v>Brooklyn</c:v>
                </c:pt>
                <c:pt idx="3">
                  <c:v>Manhattan</c:v>
                </c:pt>
                <c:pt idx="4">
                  <c:v>Queens</c:v>
                </c:pt>
              </c:strCache>
            </c:strRef>
          </c:cat>
          <c:val>
            <c:numRef>
              <c:f>Sheet1!$B$34:$B$38</c:f>
              <c:numCache>
                <c:formatCode>General</c:formatCode>
                <c:ptCount val="5"/>
                <c:pt idx="0">
                  <c:v>1</c:v>
                </c:pt>
                <c:pt idx="1">
                  <c:v>10</c:v>
                </c:pt>
                <c:pt idx="2">
                  <c:v>42</c:v>
                </c:pt>
                <c:pt idx="3">
                  <c:v>103</c:v>
                </c:pt>
                <c:pt idx="4">
                  <c:v>161</c:v>
                </c:pt>
              </c:numCache>
            </c:numRef>
          </c:val>
          <c:extLst>
            <c:ext xmlns:c16="http://schemas.microsoft.com/office/drawing/2014/chart" uri="{C3380CC4-5D6E-409C-BE32-E72D297353CC}">
              <c16:uniqueId val="{00000002-6E45-430F-9304-F7B33090D445}"/>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baseline="0" dirty="0" err="1">
                <a:solidFill>
                  <a:schemeClr val="tx1">
                    <a:lumMod val="65000"/>
                    <a:lumOff val="35000"/>
                  </a:schemeClr>
                </a:solidFill>
              </a:rPr>
              <a:t>Suspicioues</a:t>
            </a:r>
            <a:r>
              <a:rPr lang="id-ID" sz="2400" b="0" baseline="0" dirty="0">
                <a:solidFill>
                  <a:schemeClr val="tx1">
                    <a:lumMod val="65000"/>
                    <a:lumOff val="35000"/>
                  </a:schemeClr>
                </a:solidFill>
              </a:rPr>
              <a:t> Travel </a:t>
            </a:r>
            <a:r>
              <a:rPr lang="id-ID" sz="2400" b="0" baseline="0" dirty="0" err="1">
                <a:solidFill>
                  <a:schemeClr val="tx1">
                    <a:lumMod val="65000"/>
                    <a:lumOff val="35000"/>
                  </a:schemeClr>
                </a:solidFill>
              </a:rPr>
              <a:t>by</a:t>
            </a:r>
            <a:r>
              <a:rPr lang="id-ID" sz="2400" b="0" baseline="0" dirty="0">
                <a:solidFill>
                  <a:schemeClr val="tx1">
                    <a:lumMod val="65000"/>
                    <a:lumOff val="35000"/>
                  </a:schemeClr>
                </a:solidFill>
              </a:rPr>
              <a:t> </a:t>
            </a:r>
            <a:r>
              <a:rPr lang="en-ID" sz="2400" b="0" dirty="0">
                <a:solidFill>
                  <a:schemeClr val="tx1">
                    <a:lumMod val="65000"/>
                    <a:lumOff val="35000"/>
                  </a:schemeClr>
                </a:solidFill>
              </a:rPr>
              <a:t>Borough NYC</a:t>
            </a:r>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7FD7F9"/>
            </a:solidFill>
            <a:ln>
              <a:noFill/>
            </a:ln>
            <a:effectLst/>
          </c:spPr>
          <c:invertIfNegative val="0"/>
          <c:dPt>
            <c:idx val="4"/>
            <c:invertIfNegative val="0"/>
            <c:bubble3D val="0"/>
            <c:spPr>
              <a:solidFill>
                <a:srgbClr val="3986BF"/>
              </a:solidFill>
              <a:ln>
                <a:noFill/>
              </a:ln>
              <a:effectLst/>
            </c:spPr>
            <c:extLst>
              <c:ext xmlns:c16="http://schemas.microsoft.com/office/drawing/2014/chart" uri="{C3380CC4-5D6E-409C-BE32-E72D297353CC}">
                <c16:uniqueId val="{00000002-0ADD-4C6D-A9C5-CFA4BA0462C1}"/>
              </c:ext>
            </c:extLst>
          </c:dPt>
          <c:dPt>
            <c:idx val="6"/>
            <c:invertIfNegative val="0"/>
            <c:bubble3D val="0"/>
            <c:spPr>
              <a:solidFill>
                <a:srgbClr val="3986BF"/>
              </a:solidFill>
              <a:ln>
                <a:noFill/>
              </a:ln>
              <a:effectLst/>
            </c:spPr>
            <c:extLst>
              <c:ext xmlns:c16="http://schemas.microsoft.com/office/drawing/2014/chart" uri="{C3380CC4-5D6E-409C-BE32-E72D297353CC}">
                <c16:uniqueId val="{00000001-DAFC-4798-8F20-4067175D1A28}"/>
              </c:ext>
            </c:extLst>
          </c:dPt>
          <c:dLbls>
            <c:dLbl>
              <c:idx val="4"/>
              <c:layout>
                <c:manualLayout>
                  <c:x val="-0.1192070330493079"/>
                  <c:y val="3.787878787878788E-3"/>
                </c:manualLayout>
              </c:layout>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0ADD-4C6D-A9C5-CFA4BA0462C1}"/>
                </c:ext>
              </c:extLst>
            </c:dLbl>
            <c:dLbl>
              <c:idx val="6"/>
              <c:layout>
                <c:manualLayout>
                  <c:x val="-8.5095322311017518E-2"/>
                  <c:y val="-3.980099502487561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AFC-4798-8F20-4067175D1A28}"/>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Sheet1!$A$50:$A$54</c:f>
              <c:strCache>
                <c:ptCount val="5"/>
                <c:pt idx="0">
                  <c:v>Staten Island</c:v>
                </c:pt>
                <c:pt idx="1">
                  <c:v>Bronx</c:v>
                </c:pt>
                <c:pt idx="2">
                  <c:v>Manhattan</c:v>
                </c:pt>
                <c:pt idx="3">
                  <c:v>Brooklyn</c:v>
                </c:pt>
                <c:pt idx="4">
                  <c:v>Queens</c:v>
                </c:pt>
              </c:strCache>
            </c:strRef>
          </c:cat>
          <c:val>
            <c:numRef>
              <c:f>Sheet1!$B$50:$B$54</c:f>
              <c:numCache>
                <c:formatCode>General</c:formatCode>
                <c:ptCount val="5"/>
                <c:pt idx="0">
                  <c:v>4</c:v>
                </c:pt>
                <c:pt idx="1">
                  <c:v>321</c:v>
                </c:pt>
                <c:pt idx="2">
                  <c:v>711</c:v>
                </c:pt>
                <c:pt idx="3">
                  <c:v>768</c:v>
                </c:pt>
                <c:pt idx="4">
                  <c:v>1218</c:v>
                </c:pt>
              </c:numCache>
            </c:numRef>
          </c:val>
          <c:extLst>
            <c:ext xmlns:c16="http://schemas.microsoft.com/office/drawing/2014/chart" uri="{C3380CC4-5D6E-409C-BE32-E72D297353CC}">
              <c16:uniqueId val="{00000000-DAFC-4798-8F20-4067175D1A28}"/>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baseline="0" dirty="0" err="1">
                <a:solidFill>
                  <a:schemeClr val="tx1">
                    <a:lumMod val="65000"/>
                    <a:lumOff val="35000"/>
                  </a:schemeClr>
                </a:solidFill>
              </a:rPr>
              <a:t>Suspicioues</a:t>
            </a:r>
            <a:r>
              <a:rPr lang="id-ID" sz="2400" b="0" baseline="0" dirty="0">
                <a:solidFill>
                  <a:schemeClr val="tx1">
                    <a:lumMod val="65000"/>
                    <a:lumOff val="35000"/>
                  </a:schemeClr>
                </a:solidFill>
              </a:rPr>
              <a:t> Travel Porpotion </a:t>
            </a:r>
            <a:r>
              <a:rPr lang="id-ID" sz="2400" b="0" baseline="0" dirty="0" err="1">
                <a:solidFill>
                  <a:schemeClr val="tx1">
                    <a:lumMod val="65000"/>
                    <a:lumOff val="35000"/>
                  </a:schemeClr>
                </a:solidFill>
              </a:rPr>
              <a:t>by</a:t>
            </a:r>
            <a:r>
              <a:rPr lang="id-ID" sz="2400" b="0" baseline="0" dirty="0">
                <a:solidFill>
                  <a:schemeClr val="tx1">
                    <a:lumMod val="65000"/>
                    <a:lumOff val="35000"/>
                  </a:schemeClr>
                </a:solidFill>
              </a:rPr>
              <a:t> </a:t>
            </a:r>
            <a:r>
              <a:rPr lang="en-ID" sz="2400" b="0" dirty="0">
                <a:solidFill>
                  <a:schemeClr val="tx1">
                    <a:lumMod val="65000"/>
                    <a:lumOff val="35000"/>
                  </a:schemeClr>
                </a:solidFill>
              </a:rPr>
              <a:t>Borough NYC</a:t>
            </a:r>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1"/>
          <c:order val="0"/>
          <c:tx>
            <c:strRef>
              <c:f>Sheet1!$C$56</c:f>
              <c:strCache>
                <c:ptCount val="1"/>
                <c:pt idx="0">
                  <c:v>Persentase Demand</c:v>
                </c:pt>
              </c:strCache>
            </c:strRef>
          </c:tx>
          <c:spPr>
            <a:solidFill>
              <a:srgbClr val="7FD7F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Sheet1!$A$57:$A$61</c:f>
              <c:strCache>
                <c:ptCount val="5"/>
                <c:pt idx="0">
                  <c:v>Queens</c:v>
                </c:pt>
                <c:pt idx="1">
                  <c:v>Brooklyn</c:v>
                </c:pt>
                <c:pt idx="2">
                  <c:v>Manhattan</c:v>
                </c:pt>
                <c:pt idx="3">
                  <c:v>Staten Island</c:v>
                </c:pt>
                <c:pt idx="4">
                  <c:v>Bronx</c:v>
                </c:pt>
              </c:strCache>
            </c:strRef>
          </c:cat>
          <c:val>
            <c:numRef>
              <c:f>Sheet1!$C$57:$C$61</c:f>
              <c:numCache>
                <c:formatCode>0.00%</c:formatCode>
                <c:ptCount val="5"/>
                <c:pt idx="0">
                  <c:v>0.98096487470550442</c:v>
                </c:pt>
                <c:pt idx="1">
                  <c:v>0.92842872252908681</c:v>
                </c:pt>
                <c:pt idx="2">
                  <c:v>0.90296904611497153</c:v>
                </c:pt>
                <c:pt idx="3">
                  <c:v>0.66666666666666674</c:v>
                </c:pt>
                <c:pt idx="4">
                  <c:v>0.63728813559322028</c:v>
                </c:pt>
              </c:numCache>
            </c:numRef>
          </c:val>
          <c:extLst>
            <c:ext xmlns:c16="http://schemas.microsoft.com/office/drawing/2014/chart" uri="{C3380CC4-5D6E-409C-BE32-E72D297353CC}">
              <c16:uniqueId val="{00000000-25EE-43D5-9403-2EF0C099B953}"/>
            </c:ext>
          </c:extLst>
        </c:ser>
        <c:ser>
          <c:idx val="0"/>
          <c:order val="1"/>
          <c:tx>
            <c:strRef>
              <c:f>Sheet1!$B$56</c:f>
              <c:strCache>
                <c:ptCount val="1"/>
                <c:pt idx="0">
                  <c:v>Persentase Anomaly</c:v>
                </c:pt>
              </c:strCache>
            </c:strRef>
          </c:tx>
          <c:spPr>
            <a:solidFill>
              <a:srgbClr val="3986BF"/>
            </a:solidFill>
            <a:ln>
              <a:noFill/>
            </a:ln>
            <a:effectLst/>
          </c:spPr>
          <c:invertIfNegative val="0"/>
          <c:dPt>
            <c:idx val="6"/>
            <c:invertIfNegative val="0"/>
            <c:bubble3D val="0"/>
            <c:spPr>
              <a:solidFill>
                <a:srgbClr val="3986BF"/>
              </a:solidFill>
              <a:ln>
                <a:noFill/>
              </a:ln>
              <a:effectLst/>
            </c:spPr>
            <c:extLst>
              <c:ext xmlns:c16="http://schemas.microsoft.com/office/drawing/2014/chart" uri="{C3380CC4-5D6E-409C-BE32-E72D297353CC}">
                <c16:uniqueId val="{00000002-25EE-43D5-9403-2EF0C099B953}"/>
              </c:ext>
            </c:extLst>
          </c:dPt>
          <c:dLbls>
            <c:dLbl>
              <c:idx val="0"/>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8-25EE-43D5-9403-2EF0C099B953}"/>
                </c:ext>
              </c:extLst>
            </c:dLbl>
            <c:dLbl>
              <c:idx val="1"/>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7-25EE-43D5-9403-2EF0C099B953}"/>
                </c:ext>
              </c:extLst>
            </c:dLbl>
            <c:dLbl>
              <c:idx val="2"/>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25EE-43D5-9403-2EF0C099B953}"/>
                </c:ext>
              </c:extLst>
            </c:dLbl>
            <c:dLbl>
              <c:idx val="3"/>
              <c:layout>
                <c:manualLayout>
                  <c:x val="-0.12659487880520129"/>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5EE-43D5-9403-2EF0C099B953}"/>
                </c:ext>
              </c:extLst>
            </c:dLbl>
            <c:dLbl>
              <c:idx val="4"/>
              <c:layout>
                <c:manualLayout>
                  <c:x val="-0.14417750086147932"/>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5EE-43D5-9403-2EF0C099B953}"/>
                </c:ext>
              </c:extLst>
            </c:dLbl>
            <c:dLbl>
              <c:idx val="6"/>
              <c:tx>
                <c:rich>
                  <a:bodyPr/>
                  <a:lstStyle/>
                  <a:p>
                    <a:r>
                      <a:rPr lang="en-US">
                        <a:solidFill>
                          <a:schemeClr val="bg1"/>
                        </a:solidFill>
                      </a:rPr>
                      <a:t>​</a:t>
                    </a:r>
                    <a:endParaRPr lang="en-ID"/>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25EE-43D5-9403-2EF0C099B953}"/>
                </c:ext>
              </c:extLst>
            </c:dLbl>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Sheet1!$A$57:$A$61</c:f>
              <c:strCache>
                <c:ptCount val="5"/>
                <c:pt idx="0">
                  <c:v>Queens</c:v>
                </c:pt>
                <c:pt idx="1">
                  <c:v>Brooklyn</c:v>
                </c:pt>
                <c:pt idx="2">
                  <c:v>Manhattan</c:v>
                </c:pt>
                <c:pt idx="3">
                  <c:v>Staten Island</c:v>
                </c:pt>
                <c:pt idx="4">
                  <c:v>Bronx</c:v>
                </c:pt>
              </c:strCache>
            </c:strRef>
          </c:cat>
          <c:val>
            <c:numRef>
              <c:f>Sheet1!$B$57:$B$61</c:f>
              <c:numCache>
                <c:formatCode>0.00%</c:formatCode>
                <c:ptCount val="5"/>
                <c:pt idx="0">
                  <c:v>1.9035125294495608E-2</c:v>
                </c:pt>
                <c:pt idx="1">
                  <c:v>7.1571277470913144E-2</c:v>
                </c:pt>
                <c:pt idx="2">
                  <c:v>9.7030953885028429E-2</c:v>
                </c:pt>
                <c:pt idx="3">
                  <c:v>0.33333333333333331</c:v>
                </c:pt>
                <c:pt idx="4">
                  <c:v>0.36271186440677966</c:v>
                </c:pt>
              </c:numCache>
            </c:numRef>
          </c:val>
          <c:extLst>
            <c:ext xmlns:c16="http://schemas.microsoft.com/office/drawing/2014/chart" uri="{C3380CC4-5D6E-409C-BE32-E72D297353CC}">
              <c16:uniqueId val="{00000003-25EE-43D5-9403-2EF0C099B953}"/>
            </c:ext>
          </c:extLst>
        </c:ser>
        <c:dLbls>
          <c:dLblPos val="outEnd"/>
          <c:showLegendKey val="0"/>
          <c:showVal val="1"/>
          <c:showCatName val="0"/>
          <c:showSerName val="0"/>
          <c:showPercent val="0"/>
          <c:showBubbleSize val="0"/>
        </c:dLbls>
        <c:gapWidth val="80"/>
        <c:overlap val="10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id-ID" sz="2400" b="0" dirty="0" err="1">
                <a:solidFill>
                  <a:schemeClr val="tx1">
                    <a:lumMod val="65000"/>
                    <a:lumOff val="35000"/>
                  </a:schemeClr>
                </a:solidFill>
              </a:rPr>
              <a:t>Anomaly</a:t>
            </a:r>
            <a:r>
              <a:rPr lang="id-ID" sz="2400" b="0" dirty="0">
                <a:solidFill>
                  <a:schemeClr val="tx1">
                    <a:lumMod val="65000"/>
                    <a:lumOff val="35000"/>
                  </a:schemeClr>
                </a:solidFill>
              </a:rPr>
              <a:t> </a:t>
            </a:r>
            <a:r>
              <a:rPr lang="id-ID" sz="2400" b="0" dirty="0" err="1">
                <a:solidFill>
                  <a:schemeClr val="tx1">
                    <a:lumMod val="65000"/>
                    <a:lumOff val="35000"/>
                  </a:schemeClr>
                </a:solidFill>
              </a:rPr>
              <a:t>Location</a:t>
            </a:r>
            <a:r>
              <a:rPr lang="id-ID" sz="2400" b="0" dirty="0">
                <a:solidFill>
                  <a:schemeClr val="tx1">
                    <a:lumMod val="65000"/>
                    <a:lumOff val="35000"/>
                  </a:schemeClr>
                </a:solidFill>
              </a:rPr>
              <a:t> </a:t>
            </a:r>
            <a:r>
              <a:rPr lang="id-ID" sz="2400" b="0" baseline="0" dirty="0">
                <a:solidFill>
                  <a:schemeClr val="tx1">
                    <a:lumMod val="65000"/>
                    <a:lumOff val="35000"/>
                  </a:schemeClr>
                </a:solidFill>
              </a:rPr>
              <a:t>per </a:t>
            </a:r>
            <a:r>
              <a:rPr lang="en-ID" sz="2400" b="0" dirty="0">
                <a:solidFill>
                  <a:schemeClr val="tx1">
                    <a:lumMod val="65000"/>
                    <a:lumOff val="35000"/>
                  </a:schemeClr>
                </a:solidFill>
              </a:rPr>
              <a:t>Borough NYC</a:t>
            </a:r>
          </a:p>
        </c:rich>
      </c:tx>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7FD7F9"/>
            </a:solidFill>
            <a:ln>
              <a:noFill/>
            </a:ln>
            <a:effectLst/>
          </c:spPr>
          <c:invertIfNegative val="0"/>
          <c:dPt>
            <c:idx val="6"/>
            <c:invertIfNegative val="0"/>
            <c:bubble3D val="0"/>
            <c:spPr>
              <a:solidFill>
                <a:srgbClr val="3986BF"/>
              </a:solidFill>
              <a:ln>
                <a:noFill/>
              </a:ln>
              <a:effectLst/>
            </c:spPr>
            <c:extLst>
              <c:ext xmlns:c16="http://schemas.microsoft.com/office/drawing/2014/chart" uri="{C3380CC4-5D6E-409C-BE32-E72D297353CC}">
                <c16:uniqueId val="{00000001-DAFC-4798-8F20-4067175D1A28}"/>
              </c:ext>
            </c:extLst>
          </c:dPt>
          <c:dLbls>
            <c:dLbl>
              <c:idx val="6"/>
              <c:layout>
                <c:manualLayout>
                  <c:x val="-8.5095322311017518E-2"/>
                  <c:y val="-3.9800995024875619E-3"/>
                </c:manualLayout>
              </c:layout>
              <c:tx>
                <c:rich>
                  <a:bodyPr/>
                  <a:lstStyle/>
                  <a:p>
                    <a:fld id="{7B7FC235-EA92-4D06-82B8-B41703F6C1DC}" type="VALUE">
                      <a:rPr lang="en-US">
                        <a:solidFill>
                          <a:schemeClr val="bg1"/>
                        </a:solidFill>
                      </a:rPr>
                      <a:pPr/>
                      <a:t>[VALUE]</a:t>
                    </a:fld>
                    <a:endParaRPr lang="en-ID"/>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AFC-4798-8F20-4067175D1A28}"/>
                </c:ext>
              </c:extLst>
            </c:dLbl>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tx1">
                        <a:lumMod val="95000"/>
                        <a:lumOff val="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Sheet1!$A$71:$A$77</c:f>
              <c:strCache>
                <c:ptCount val="7"/>
                <c:pt idx="0">
                  <c:v>EWR</c:v>
                </c:pt>
                <c:pt idx="1">
                  <c:v>Staten Island</c:v>
                </c:pt>
                <c:pt idx="2">
                  <c:v>Unknown</c:v>
                </c:pt>
                <c:pt idx="3">
                  <c:v>Bronx</c:v>
                </c:pt>
                <c:pt idx="4">
                  <c:v>Manhattan</c:v>
                </c:pt>
                <c:pt idx="5">
                  <c:v>Brooklyn</c:v>
                </c:pt>
                <c:pt idx="6">
                  <c:v>Queens</c:v>
                </c:pt>
              </c:strCache>
            </c:strRef>
          </c:cat>
          <c:val>
            <c:numRef>
              <c:f>Sheet1!$B$71:$B$77</c:f>
              <c:numCache>
                <c:formatCode>General</c:formatCode>
                <c:ptCount val="7"/>
                <c:pt idx="0">
                  <c:v>1</c:v>
                </c:pt>
                <c:pt idx="1">
                  <c:v>4</c:v>
                </c:pt>
                <c:pt idx="2">
                  <c:v>147</c:v>
                </c:pt>
                <c:pt idx="3">
                  <c:v>341</c:v>
                </c:pt>
                <c:pt idx="4">
                  <c:v>757</c:v>
                </c:pt>
                <c:pt idx="5">
                  <c:v>827</c:v>
                </c:pt>
                <c:pt idx="6">
                  <c:v>1317</c:v>
                </c:pt>
              </c:numCache>
            </c:numRef>
          </c:val>
          <c:extLst>
            <c:ext xmlns:c16="http://schemas.microsoft.com/office/drawing/2014/chart" uri="{C3380CC4-5D6E-409C-BE32-E72D297353CC}">
              <c16:uniqueId val="{00000000-DAFC-4798-8F20-4067175D1A28}"/>
            </c:ext>
          </c:extLst>
        </c:ser>
        <c:dLbls>
          <c:dLblPos val="outEnd"/>
          <c:showLegendKey val="0"/>
          <c:showVal val="1"/>
          <c:showCatName val="0"/>
          <c:showSerName val="0"/>
          <c:showPercent val="0"/>
          <c:showBubbleSize val="0"/>
        </c:dLbls>
        <c:gapWidth val="50"/>
        <c:overlap val="30"/>
        <c:axId val="169748543"/>
        <c:axId val="169749503"/>
      </c:barChart>
      <c:catAx>
        <c:axId val="169748543"/>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69749503"/>
        <c:crosses val="autoZero"/>
        <c:auto val="1"/>
        <c:lblAlgn val="ctr"/>
        <c:lblOffset val="100"/>
        <c:noMultiLvlLbl val="0"/>
      </c:catAx>
      <c:valAx>
        <c:axId val="169749503"/>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69748543"/>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FB5E18-164A-4397-A875-C4B492DD9BAA}" type="datetimeFigureOut">
              <a:rPr lang="en-ID" smtClean="0"/>
              <a:t>09/04/2025</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6BB33A-C343-4663-BA5D-93E9F32769DB}" type="slidenum">
              <a:rPr lang="en-ID" smtClean="0"/>
              <a:t>‹#›</a:t>
            </a:fld>
            <a:endParaRPr lang="en-ID"/>
          </a:p>
        </p:txBody>
      </p:sp>
    </p:spTree>
    <p:extLst>
      <p:ext uri="{BB962C8B-B14F-4D97-AF65-F5344CB8AC3E}">
        <p14:creationId xmlns:p14="http://schemas.microsoft.com/office/powerpoint/2010/main" val="2121801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066BB33A-C343-4663-BA5D-93E9F32769DB}" type="slidenum">
              <a:rPr lang="en-ID" smtClean="0"/>
              <a:t>4</a:t>
            </a:fld>
            <a:endParaRPr lang="en-ID"/>
          </a:p>
        </p:txBody>
      </p:sp>
    </p:spTree>
    <p:extLst>
      <p:ext uri="{BB962C8B-B14F-4D97-AF65-F5344CB8AC3E}">
        <p14:creationId xmlns:p14="http://schemas.microsoft.com/office/powerpoint/2010/main" val="1830902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4A021-3511-82C2-FC5D-66D42A1947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732D2E-35BD-6B7F-8985-4BB12D99DA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0DEC86-AD76-576F-6124-4153360A0865}"/>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8923A88B-8FB2-B4FC-D4BC-6D47E6D59A12}"/>
              </a:ext>
            </a:extLst>
          </p:cNvPr>
          <p:cNvSpPr>
            <a:spLocks noGrp="1"/>
          </p:cNvSpPr>
          <p:nvPr>
            <p:ph type="sldNum" sz="quarter" idx="5"/>
          </p:nvPr>
        </p:nvSpPr>
        <p:spPr/>
        <p:txBody>
          <a:bodyPr/>
          <a:lstStyle/>
          <a:p>
            <a:fld id="{066BB33A-C343-4663-BA5D-93E9F32769DB}" type="slidenum">
              <a:rPr lang="en-ID" smtClean="0"/>
              <a:t>16</a:t>
            </a:fld>
            <a:endParaRPr lang="en-ID"/>
          </a:p>
        </p:txBody>
      </p:sp>
    </p:spTree>
    <p:extLst>
      <p:ext uri="{BB962C8B-B14F-4D97-AF65-F5344CB8AC3E}">
        <p14:creationId xmlns:p14="http://schemas.microsoft.com/office/powerpoint/2010/main" val="217666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066BB33A-C343-4663-BA5D-93E9F32769DB}" type="slidenum">
              <a:rPr lang="en-ID" smtClean="0"/>
              <a:t>22</a:t>
            </a:fld>
            <a:endParaRPr lang="en-ID"/>
          </a:p>
        </p:txBody>
      </p:sp>
    </p:spTree>
    <p:extLst>
      <p:ext uri="{BB962C8B-B14F-4D97-AF65-F5344CB8AC3E}">
        <p14:creationId xmlns:p14="http://schemas.microsoft.com/office/powerpoint/2010/main" val="753817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066BB33A-C343-4663-BA5D-93E9F32769DB}" type="slidenum">
              <a:rPr lang="en-ID" smtClean="0"/>
              <a:t>5</a:t>
            </a:fld>
            <a:endParaRPr lang="en-ID"/>
          </a:p>
        </p:txBody>
      </p:sp>
    </p:spTree>
    <p:extLst>
      <p:ext uri="{BB962C8B-B14F-4D97-AF65-F5344CB8AC3E}">
        <p14:creationId xmlns:p14="http://schemas.microsoft.com/office/powerpoint/2010/main" val="91656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465F7E-A759-652B-9C31-549A5DDBDD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C2DC67-1E1E-B47F-0BA5-AC8909B8CF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D6B89D-D6C5-0F44-134F-3E5FD0270A3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BFED9E79-8082-28DD-D6BD-21E22DE51C61}"/>
              </a:ext>
            </a:extLst>
          </p:cNvPr>
          <p:cNvSpPr>
            <a:spLocks noGrp="1"/>
          </p:cNvSpPr>
          <p:nvPr>
            <p:ph type="sldNum" sz="quarter" idx="5"/>
          </p:nvPr>
        </p:nvSpPr>
        <p:spPr/>
        <p:txBody>
          <a:bodyPr/>
          <a:lstStyle/>
          <a:p>
            <a:fld id="{066BB33A-C343-4663-BA5D-93E9F32769DB}" type="slidenum">
              <a:rPr lang="en-ID" smtClean="0"/>
              <a:t>6</a:t>
            </a:fld>
            <a:endParaRPr lang="en-ID"/>
          </a:p>
        </p:txBody>
      </p:sp>
    </p:spTree>
    <p:extLst>
      <p:ext uri="{BB962C8B-B14F-4D97-AF65-F5344CB8AC3E}">
        <p14:creationId xmlns:p14="http://schemas.microsoft.com/office/powerpoint/2010/main" val="3731111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0AF78C-3DFA-B7E6-F90F-E5A805BE5B4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00FE16-8605-E50B-825B-F19FF00982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4DB296-9E68-1FE8-D873-30106E43C74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DD3913DF-4B6E-BF96-0444-361EB805348D}"/>
              </a:ext>
            </a:extLst>
          </p:cNvPr>
          <p:cNvSpPr>
            <a:spLocks noGrp="1"/>
          </p:cNvSpPr>
          <p:nvPr>
            <p:ph type="sldNum" sz="quarter" idx="5"/>
          </p:nvPr>
        </p:nvSpPr>
        <p:spPr/>
        <p:txBody>
          <a:bodyPr/>
          <a:lstStyle/>
          <a:p>
            <a:fld id="{066BB33A-C343-4663-BA5D-93E9F32769DB}" type="slidenum">
              <a:rPr lang="en-ID" smtClean="0"/>
              <a:t>7</a:t>
            </a:fld>
            <a:endParaRPr lang="en-ID"/>
          </a:p>
        </p:txBody>
      </p:sp>
    </p:spTree>
    <p:extLst>
      <p:ext uri="{BB962C8B-B14F-4D97-AF65-F5344CB8AC3E}">
        <p14:creationId xmlns:p14="http://schemas.microsoft.com/office/powerpoint/2010/main" val="2919088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066BB33A-C343-4663-BA5D-93E9F32769DB}" type="slidenum">
              <a:rPr lang="en-ID" smtClean="0"/>
              <a:t>11</a:t>
            </a:fld>
            <a:endParaRPr lang="en-ID"/>
          </a:p>
        </p:txBody>
      </p:sp>
    </p:spTree>
    <p:extLst>
      <p:ext uri="{BB962C8B-B14F-4D97-AF65-F5344CB8AC3E}">
        <p14:creationId xmlns:p14="http://schemas.microsoft.com/office/powerpoint/2010/main" val="2864282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7DD8B1-23C2-6057-90A6-E0B99D9BE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428721-B6FF-BD39-5567-C55ACF42F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5E7E7D-735A-01AA-9929-31AF6A00CEF9}"/>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FC552104-C5C6-957E-45E0-3130503534A8}"/>
              </a:ext>
            </a:extLst>
          </p:cNvPr>
          <p:cNvSpPr>
            <a:spLocks noGrp="1"/>
          </p:cNvSpPr>
          <p:nvPr>
            <p:ph type="sldNum" sz="quarter" idx="5"/>
          </p:nvPr>
        </p:nvSpPr>
        <p:spPr/>
        <p:txBody>
          <a:bodyPr/>
          <a:lstStyle/>
          <a:p>
            <a:fld id="{066BB33A-C343-4663-BA5D-93E9F32769DB}" type="slidenum">
              <a:rPr lang="en-ID" smtClean="0"/>
              <a:t>12</a:t>
            </a:fld>
            <a:endParaRPr lang="en-ID"/>
          </a:p>
        </p:txBody>
      </p:sp>
    </p:spTree>
    <p:extLst>
      <p:ext uri="{BB962C8B-B14F-4D97-AF65-F5344CB8AC3E}">
        <p14:creationId xmlns:p14="http://schemas.microsoft.com/office/powerpoint/2010/main" val="3040239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BAD2E-5186-4327-A828-EAEC5F86BF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283F4D-9AE3-EBA5-E41D-B539A0AD49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1D5A13-8967-269A-D90E-20B220091DD1}"/>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E14C2757-27D6-9A22-290C-04C55273AAA7}"/>
              </a:ext>
            </a:extLst>
          </p:cNvPr>
          <p:cNvSpPr>
            <a:spLocks noGrp="1"/>
          </p:cNvSpPr>
          <p:nvPr>
            <p:ph type="sldNum" sz="quarter" idx="5"/>
          </p:nvPr>
        </p:nvSpPr>
        <p:spPr/>
        <p:txBody>
          <a:bodyPr/>
          <a:lstStyle/>
          <a:p>
            <a:fld id="{066BB33A-C343-4663-BA5D-93E9F32769DB}" type="slidenum">
              <a:rPr lang="en-ID" smtClean="0"/>
              <a:t>13</a:t>
            </a:fld>
            <a:endParaRPr lang="en-ID"/>
          </a:p>
        </p:txBody>
      </p:sp>
    </p:spTree>
    <p:extLst>
      <p:ext uri="{BB962C8B-B14F-4D97-AF65-F5344CB8AC3E}">
        <p14:creationId xmlns:p14="http://schemas.microsoft.com/office/powerpoint/2010/main" val="2102871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066BB33A-C343-4663-BA5D-93E9F32769DB}" type="slidenum">
              <a:rPr lang="en-ID" smtClean="0"/>
              <a:t>14</a:t>
            </a:fld>
            <a:endParaRPr lang="en-ID"/>
          </a:p>
        </p:txBody>
      </p:sp>
    </p:spTree>
    <p:extLst>
      <p:ext uri="{BB962C8B-B14F-4D97-AF65-F5344CB8AC3E}">
        <p14:creationId xmlns:p14="http://schemas.microsoft.com/office/powerpoint/2010/main" val="1366597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797E3-27EE-A230-BA28-7F12519A24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8166C1-C7AC-4ECA-4806-5703CE11E3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59E803-46D2-F3E6-8FA1-45D21629D2D8}"/>
              </a:ext>
            </a:extLst>
          </p:cNvPr>
          <p:cNvSpPr>
            <a:spLocks noGrp="1"/>
          </p:cNvSpPr>
          <p:nvPr>
            <p:ph type="body" idx="1"/>
          </p:nvPr>
        </p:nvSpPr>
        <p:spPr/>
        <p:txBody>
          <a:bodyPr/>
          <a:lstStyle/>
          <a:p>
            <a:endParaRPr lang="en-ID" dirty="0"/>
          </a:p>
        </p:txBody>
      </p:sp>
      <p:sp>
        <p:nvSpPr>
          <p:cNvPr id="4" name="Slide Number Placeholder 3">
            <a:extLst>
              <a:ext uri="{FF2B5EF4-FFF2-40B4-BE49-F238E27FC236}">
                <a16:creationId xmlns:a16="http://schemas.microsoft.com/office/drawing/2014/main" id="{5C494F91-2FFE-4A54-9B96-913109D28C9B}"/>
              </a:ext>
            </a:extLst>
          </p:cNvPr>
          <p:cNvSpPr>
            <a:spLocks noGrp="1"/>
          </p:cNvSpPr>
          <p:nvPr>
            <p:ph type="sldNum" sz="quarter" idx="5"/>
          </p:nvPr>
        </p:nvSpPr>
        <p:spPr/>
        <p:txBody>
          <a:bodyPr/>
          <a:lstStyle/>
          <a:p>
            <a:fld id="{066BB33A-C343-4663-BA5D-93E9F32769DB}" type="slidenum">
              <a:rPr lang="en-ID" smtClean="0"/>
              <a:t>15</a:t>
            </a:fld>
            <a:endParaRPr lang="en-ID"/>
          </a:p>
        </p:txBody>
      </p:sp>
    </p:spTree>
    <p:extLst>
      <p:ext uri="{BB962C8B-B14F-4D97-AF65-F5344CB8AC3E}">
        <p14:creationId xmlns:p14="http://schemas.microsoft.com/office/powerpoint/2010/main" val="1628679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chart" Target="../charts/char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chart" Target="../charts/chart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chart" Target="../charts/chart6.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 Target="slide6.xml"/><Relationship Id="rId7" Type="http://schemas.openxmlformats.org/officeDocument/2006/relationships/slide" Target="slide18.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slide" Target="slide14.xml"/><Relationship Id="rId5" Type="http://schemas.openxmlformats.org/officeDocument/2006/relationships/slide" Target="slide10.xml"/><Relationship Id="rId4" Type="http://schemas.openxmlformats.org/officeDocument/2006/relationships/slide" Target="slide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p:cNvGrpSpPr/>
        <p:nvPr/>
      </p:nvGrpSpPr>
      <p:grpSpPr>
        <a:xfrm>
          <a:off x="0" y="0"/>
          <a:ext cx="0" cy="0"/>
          <a:chOff x="0" y="0"/>
          <a:chExt cx="0" cy="0"/>
        </a:xfrm>
      </p:grpSpPr>
      <p:sp>
        <p:nvSpPr>
          <p:cNvPr id="2" name="Freeform 2"/>
          <p:cNvSpPr>
            <a:spLocks noChangeAspect="1"/>
          </p:cNvSpPr>
          <p:nvPr/>
        </p:nvSpPr>
        <p:spPr>
          <a:xfrm>
            <a:off x="20276" y="-11430"/>
            <a:ext cx="18267724" cy="10298430"/>
          </a:xfrm>
          <a:custGeom>
            <a:avLst/>
            <a:gdLst/>
            <a:ahLst/>
            <a:cxnLst/>
            <a:rect l="l" t="t" r="r" b="b"/>
            <a:pathLst>
              <a:path w="16230600" h="9150001">
                <a:moveTo>
                  <a:pt x="0" y="0"/>
                </a:moveTo>
                <a:lnTo>
                  <a:pt x="16230600" y="0"/>
                </a:lnTo>
                <a:lnTo>
                  <a:pt x="16230600" y="9150000"/>
                </a:lnTo>
                <a:lnTo>
                  <a:pt x="0" y="9150000"/>
                </a:lnTo>
                <a:lnTo>
                  <a:pt x="0" y="0"/>
                </a:lnTo>
                <a:close/>
              </a:path>
            </a:pathLst>
          </a:custGeom>
          <a:blipFill>
            <a:blip r:embed="rId2">
              <a:alphaModFix amt="20000"/>
              <a:extLst>
                <a:ext uri="{28A0092B-C50C-407E-A947-70E740481C1C}">
                  <a14:useLocalDpi xmlns:a14="http://schemas.microsoft.com/office/drawing/2010/main" val="0"/>
                </a:ext>
              </a:extLst>
            </a:blip>
            <a:stretch>
              <a:fillRect/>
            </a:stretch>
          </a:blipFill>
        </p:spPr>
      </p:sp>
      <p:sp>
        <p:nvSpPr>
          <p:cNvPr id="7" name="AutoShape 7"/>
          <p:cNvSpPr/>
          <p:nvPr/>
        </p:nvSpPr>
        <p:spPr>
          <a:xfrm>
            <a:off x="1028700" y="9258300"/>
            <a:ext cx="15274619" cy="0"/>
          </a:xfrm>
          <a:prstGeom prst="line">
            <a:avLst/>
          </a:prstGeom>
          <a:ln w="38100" cap="flat">
            <a:solidFill>
              <a:srgbClr val="4180AC"/>
            </a:solidFill>
            <a:prstDash val="solid"/>
            <a:headEnd type="oval" w="lg" len="lg"/>
            <a:tailEnd type="none" w="sm" len="sm"/>
          </a:ln>
        </p:spPr>
      </p:sp>
      <p:grpSp>
        <p:nvGrpSpPr>
          <p:cNvPr id="8" name="Group 8"/>
          <p:cNvGrpSpPr/>
          <p:nvPr/>
        </p:nvGrpSpPr>
        <p:grpSpPr>
          <a:xfrm flipH="1">
            <a:off x="12159540" y="8938654"/>
            <a:ext cx="5697694" cy="548246"/>
            <a:chOff x="0" y="-38100"/>
            <a:chExt cx="656421" cy="229424"/>
          </a:xfrm>
        </p:grpSpPr>
        <p:sp>
          <p:nvSpPr>
            <p:cNvPr id="9" name="Freeform 9"/>
            <p:cNvSpPr/>
            <p:nvPr/>
          </p:nvSpPr>
          <p:spPr>
            <a:xfrm>
              <a:off x="0" y="0"/>
              <a:ext cx="656421" cy="191324"/>
            </a:xfrm>
            <a:prstGeom prst="roundRect">
              <a:avLst>
                <a:gd name="adj" fmla="val 45000"/>
              </a:avLst>
            </a:prstGeom>
            <a:solidFill>
              <a:srgbClr val="F2EDED"/>
            </a:solidFill>
            <a:ln w="38100" cap="rnd">
              <a:solidFill>
                <a:srgbClr val="4180AC"/>
              </a:solidFill>
              <a:prstDash val="solid"/>
              <a:round/>
            </a:ln>
          </p:spPr>
          <p:txBody>
            <a:bodyPr/>
            <a:lstStyle/>
            <a:p>
              <a:endParaRPr lang="en-ID" dirty="0"/>
            </a:p>
          </p:txBody>
        </p:sp>
        <p:sp>
          <p:nvSpPr>
            <p:cNvPr id="10" name="TextBox 10"/>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endParaRPr dirty="0"/>
            </a:p>
          </p:txBody>
        </p:sp>
      </p:grpSp>
      <p:grpSp>
        <p:nvGrpSpPr>
          <p:cNvPr id="13" name="Group 12">
            <a:extLst>
              <a:ext uri="{FF2B5EF4-FFF2-40B4-BE49-F238E27FC236}">
                <a16:creationId xmlns:a16="http://schemas.microsoft.com/office/drawing/2014/main" id="{039DFAC3-4BDC-3C04-3052-7A7722132D3C}"/>
              </a:ext>
            </a:extLst>
          </p:cNvPr>
          <p:cNvGrpSpPr/>
          <p:nvPr/>
        </p:nvGrpSpPr>
        <p:grpSpPr>
          <a:xfrm>
            <a:off x="-4071060" y="2102155"/>
            <a:ext cx="22025679" cy="7336976"/>
            <a:chOff x="-4071060" y="2102155"/>
            <a:chExt cx="22025679" cy="7336976"/>
          </a:xfrm>
        </p:grpSpPr>
        <p:sp>
          <p:nvSpPr>
            <p:cNvPr id="11" name="Freeform 11"/>
            <p:cNvSpPr/>
            <p:nvPr/>
          </p:nvSpPr>
          <p:spPr>
            <a:xfrm>
              <a:off x="-4071060" y="2102155"/>
              <a:ext cx="16230600" cy="5274945"/>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txBody>
            <a:bodyPr/>
            <a:lstStyle/>
            <a:p>
              <a:endParaRPr lang="en-ID" dirty="0"/>
            </a:p>
          </p:txBody>
        </p:sp>
        <p:sp>
          <p:nvSpPr>
            <p:cNvPr id="12" name="TextBox 12"/>
            <p:cNvSpPr txBox="1"/>
            <p:nvPr/>
          </p:nvSpPr>
          <p:spPr>
            <a:xfrm>
              <a:off x="1142863" y="3264402"/>
              <a:ext cx="9899211" cy="2769989"/>
            </a:xfrm>
            <a:prstGeom prst="rect">
              <a:avLst/>
            </a:prstGeom>
          </p:spPr>
          <p:txBody>
            <a:bodyPr wrap="square" lIns="0" tIns="0" rIns="0" bIns="0" rtlCol="0" anchor="t">
              <a:spAutoFit/>
            </a:bodyPr>
            <a:lstStyle/>
            <a:p>
              <a:pPr algn="l"/>
              <a:r>
                <a:rPr lang="en-US" sz="6000" b="1" dirty="0">
                  <a:solidFill>
                    <a:srgbClr val="4180AC"/>
                  </a:solidFill>
                  <a:latin typeface="Kelpt Bold"/>
                  <a:ea typeface="Kelpt Bold"/>
                  <a:cs typeface="Kelpt Bold"/>
                  <a:sym typeface="Kelpt Bold"/>
                </a:rPr>
                <a:t>FRAUD DETECTION IN NYC TAXI SERVICES: A DATA SCIENCE APPROACH USING TLC TRIP DATA (JANUARY 2023)</a:t>
              </a:r>
            </a:p>
          </p:txBody>
        </p:sp>
        <p:sp>
          <p:nvSpPr>
            <p:cNvPr id="14" name="TextBox 12">
              <a:extLst>
                <a:ext uri="{FF2B5EF4-FFF2-40B4-BE49-F238E27FC236}">
                  <a16:creationId xmlns:a16="http://schemas.microsoft.com/office/drawing/2014/main" id="{6B1B0980-1A7F-9D2D-2C3C-3EA409F49876}"/>
                </a:ext>
              </a:extLst>
            </p:cNvPr>
            <p:cNvSpPr txBox="1"/>
            <p:nvPr/>
          </p:nvSpPr>
          <p:spPr>
            <a:xfrm>
              <a:off x="12531964" y="9008244"/>
              <a:ext cx="5422655" cy="430887"/>
            </a:xfrm>
            <a:prstGeom prst="rect">
              <a:avLst/>
            </a:prstGeom>
          </p:spPr>
          <p:txBody>
            <a:bodyPr wrap="square" lIns="0" tIns="0" rIns="0" bIns="0" rtlCol="0" anchor="t">
              <a:spAutoFit/>
            </a:bodyPr>
            <a:lstStyle/>
            <a:p>
              <a:pPr algn="l"/>
              <a:r>
                <a:rPr lang="id-ID" sz="2800" dirty="0">
                  <a:solidFill>
                    <a:schemeClr val="tx1">
                      <a:lumMod val="65000"/>
                      <a:lumOff val="35000"/>
                    </a:schemeClr>
                  </a:solidFill>
                  <a:latin typeface="Kelpt Bold"/>
                  <a:ea typeface="Kelpt Bold"/>
                  <a:cs typeface="Kelpt Bold"/>
                  <a:sym typeface="Kelpt Bold"/>
                </a:rPr>
                <a:t>MUHAMMAD KHISANUL FAKHRUDIN AKBAR</a:t>
              </a:r>
              <a:endParaRPr lang="en-US" sz="2800" dirty="0">
                <a:solidFill>
                  <a:schemeClr val="tx1">
                    <a:lumMod val="65000"/>
                    <a:lumOff val="35000"/>
                  </a:schemeClr>
                </a:solidFill>
                <a:latin typeface="Kelpt Bold"/>
                <a:ea typeface="Kelpt Bold"/>
                <a:cs typeface="Kelpt Bold"/>
                <a:sym typeface="Kelpt Bold"/>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p:cNvGrpSpPr/>
        <p:nvPr/>
      </p:nvGrpSpPr>
      <p:grpSpPr>
        <a:xfrm>
          <a:off x="0" y="0"/>
          <a:ext cx="0" cy="0"/>
          <a:chOff x="0" y="0"/>
          <a:chExt cx="0" cy="0"/>
        </a:xfrm>
      </p:grpSpPr>
      <p:sp>
        <p:nvSpPr>
          <p:cNvPr id="3" name="TextBox 3"/>
          <p:cNvSpPr txBox="1"/>
          <p:nvPr/>
        </p:nvSpPr>
        <p:spPr>
          <a:xfrm flipH="1">
            <a:off x="685800" y="991462"/>
            <a:ext cx="6899471" cy="1903278"/>
          </a:xfrm>
          <a:prstGeom prst="rect">
            <a:avLst/>
          </a:prstGeom>
        </p:spPr>
        <p:txBody>
          <a:bodyPr lIns="0" tIns="0" rIns="0" bIns="0" rtlCol="0" anchor="t">
            <a:spAutoFit/>
          </a:bodyPr>
          <a:lstStyle/>
          <a:p>
            <a:pPr>
              <a:lnSpc>
                <a:spcPts val="7336"/>
              </a:lnSpc>
            </a:pPr>
            <a:r>
              <a:rPr lang="id-ID" sz="8630" b="1" dirty="0">
                <a:solidFill>
                  <a:srgbClr val="4180AC"/>
                </a:solidFill>
                <a:latin typeface="Kelpt Bold"/>
                <a:ea typeface="Kelpt Bold"/>
                <a:cs typeface="Kelpt Bold"/>
                <a:sym typeface="Kelpt Bold"/>
              </a:rPr>
              <a:t>SUSPICIOUS TRIP PREVIEW</a:t>
            </a:r>
            <a:endParaRPr lang="en-US" sz="8630" b="1" dirty="0">
              <a:solidFill>
                <a:srgbClr val="4180AC"/>
              </a:solidFill>
              <a:latin typeface="Kelpt Bold"/>
              <a:ea typeface="Kelpt Bold"/>
              <a:cs typeface="Kelpt Bold"/>
              <a:sym typeface="Kelpt Bold"/>
            </a:endParaRPr>
          </a:p>
        </p:txBody>
      </p:sp>
      <p:sp>
        <p:nvSpPr>
          <p:cNvPr id="4" name="AutoShape 4"/>
          <p:cNvSpPr/>
          <p:nvPr/>
        </p:nvSpPr>
        <p:spPr>
          <a:xfrm flipH="1">
            <a:off x="4724399" y="2552700"/>
            <a:ext cx="6810543" cy="0"/>
          </a:xfrm>
          <a:prstGeom prst="line">
            <a:avLst/>
          </a:prstGeom>
          <a:ln w="38100" cap="flat">
            <a:solidFill>
              <a:srgbClr val="4180AC"/>
            </a:solidFill>
            <a:prstDash val="solid"/>
            <a:headEnd type="oval" w="lg" len="lg"/>
            <a:tailEnd type="none" w="sm" len="sm"/>
          </a:ln>
        </p:spPr>
      </p:sp>
      <p:sp>
        <p:nvSpPr>
          <p:cNvPr id="6" name="TextBox 6"/>
          <p:cNvSpPr txBox="1"/>
          <p:nvPr/>
        </p:nvSpPr>
        <p:spPr>
          <a:xfrm>
            <a:off x="906182" y="3909348"/>
            <a:ext cx="10804889" cy="2468304"/>
          </a:xfrm>
          <a:prstGeom prst="rect">
            <a:avLst/>
          </a:prstGeom>
        </p:spPr>
        <p:txBody>
          <a:bodyPr wrap="square" lIns="0" tIns="0" rIns="0" bIns="0" rtlCol="0" anchor="t">
            <a:spAutoFit/>
          </a:bodyPr>
          <a:lstStyle/>
          <a:p>
            <a:pPr algn="just">
              <a:lnSpc>
                <a:spcPts val="3919"/>
              </a:lnSpc>
            </a:pPr>
            <a:r>
              <a:rPr lang="en-US" sz="2799" dirty="0">
                <a:solidFill>
                  <a:schemeClr val="tx1">
                    <a:lumMod val="65000"/>
                    <a:lumOff val="35000"/>
                  </a:schemeClr>
                </a:solidFill>
                <a:latin typeface="Canva Sans"/>
                <a:ea typeface="Canva Sans"/>
                <a:cs typeface="Canva Sans"/>
                <a:sym typeface="Canva Sans"/>
              </a:rPr>
              <a:t>With a total of </a:t>
            </a:r>
            <a:r>
              <a:rPr lang="id-ID" sz="2799" dirty="0">
                <a:latin typeface="Canva Sans"/>
                <a:ea typeface="Canva Sans"/>
                <a:cs typeface="Canva Sans"/>
                <a:sym typeface="Canva Sans"/>
              </a:rPr>
              <a:t>60,160</a:t>
            </a:r>
            <a:r>
              <a:rPr lang="en-US" sz="2799" dirty="0">
                <a:solidFill>
                  <a:schemeClr val="tx1">
                    <a:lumMod val="65000"/>
                    <a:lumOff val="35000"/>
                  </a:schemeClr>
                </a:solidFill>
                <a:latin typeface="Canva Sans"/>
                <a:ea typeface="Canva Sans"/>
                <a:cs typeface="Canva Sans"/>
                <a:sym typeface="Canva Sans"/>
              </a:rPr>
              <a:t> trips spread across 220 zones in NYC, </a:t>
            </a:r>
            <a:r>
              <a:rPr lang="en-US" sz="3600" b="1" dirty="0">
                <a:solidFill>
                  <a:srgbClr val="4180AC"/>
                </a:solidFill>
                <a:latin typeface="Canva Sans"/>
                <a:ea typeface="Canva Sans"/>
                <a:cs typeface="Canva Sans"/>
                <a:sym typeface="Canva Sans"/>
              </a:rPr>
              <a:t>5%</a:t>
            </a:r>
            <a:r>
              <a:rPr lang="en-US" sz="2799" b="1" dirty="0">
                <a:solidFill>
                  <a:schemeClr val="tx1">
                    <a:lumMod val="65000"/>
                    <a:lumOff val="35000"/>
                  </a:schemeClr>
                </a:solidFill>
                <a:latin typeface="Canva Sans"/>
                <a:ea typeface="Canva Sans"/>
                <a:cs typeface="Canva Sans"/>
                <a:sym typeface="Canva Sans"/>
              </a:rPr>
              <a:t> </a:t>
            </a:r>
            <a:r>
              <a:rPr lang="en-US" sz="2799" dirty="0">
                <a:solidFill>
                  <a:schemeClr val="tx1">
                    <a:lumMod val="65000"/>
                    <a:lumOff val="35000"/>
                  </a:schemeClr>
                </a:solidFill>
                <a:latin typeface="Canva Sans"/>
                <a:ea typeface="Canva Sans"/>
                <a:cs typeface="Canva Sans"/>
                <a:sym typeface="Canva Sans"/>
              </a:rPr>
              <a:t>of them or </a:t>
            </a:r>
            <a:r>
              <a:rPr lang="id-ID" sz="3200" b="1" dirty="0">
                <a:solidFill>
                  <a:srgbClr val="4180AC"/>
                </a:solidFill>
                <a:latin typeface="Canva Sans"/>
                <a:ea typeface="Canva Sans"/>
                <a:cs typeface="Canva Sans"/>
                <a:sym typeface="Canva Sans"/>
              </a:rPr>
              <a:t>3,022</a:t>
            </a:r>
            <a:r>
              <a:rPr lang="en-US" sz="2799" dirty="0">
                <a:solidFill>
                  <a:schemeClr val="tx1">
                    <a:lumMod val="65000"/>
                    <a:lumOff val="35000"/>
                  </a:schemeClr>
                </a:solidFill>
                <a:latin typeface="Canva Sans"/>
                <a:ea typeface="Canva Sans"/>
                <a:cs typeface="Canva Sans"/>
                <a:sym typeface="Canva Sans"/>
              </a:rPr>
              <a:t> trips were indicated as suspicious</a:t>
            </a:r>
            <a:r>
              <a:rPr lang="id-ID" sz="2799" dirty="0">
                <a:solidFill>
                  <a:schemeClr val="tx1">
                    <a:lumMod val="65000"/>
                    <a:lumOff val="35000"/>
                  </a:schemeClr>
                </a:solidFill>
                <a:latin typeface="Canva Sans"/>
                <a:ea typeface="Canva Sans"/>
                <a:cs typeface="Canva Sans"/>
                <a:sym typeface="Canva Sans"/>
              </a:rPr>
              <a:t> </a:t>
            </a:r>
            <a:r>
              <a:rPr lang="id-ID" sz="2799" dirty="0" err="1">
                <a:solidFill>
                  <a:schemeClr val="tx1">
                    <a:lumMod val="65000"/>
                    <a:lumOff val="35000"/>
                  </a:schemeClr>
                </a:solidFill>
                <a:latin typeface="Canva Sans"/>
                <a:ea typeface="Canva Sans"/>
                <a:cs typeface="Canva Sans"/>
                <a:sym typeface="Canva Sans"/>
              </a:rPr>
              <a:t>travels</a:t>
            </a:r>
            <a:r>
              <a:rPr lang="en-US" sz="2799" dirty="0">
                <a:solidFill>
                  <a:schemeClr val="tx1">
                    <a:lumMod val="65000"/>
                    <a:lumOff val="35000"/>
                  </a:schemeClr>
                </a:solidFill>
                <a:latin typeface="Canva Sans"/>
                <a:ea typeface="Canva Sans"/>
                <a:cs typeface="Canva Sans"/>
                <a:sym typeface="Canva Sans"/>
              </a:rPr>
              <a:t>. This result was obtained by taking into account three factors namely Distance abnormalities, Time Travel abnormalities, and Fare abnormalities.</a:t>
            </a:r>
          </a:p>
        </p:txBody>
      </p:sp>
      <p:graphicFrame>
        <p:nvGraphicFramePr>
          <p:cNvPr id="9" name="Chart 8">
            <a:extLst>
              <a:ext uri="{FF2B5EF4-FFF2-40B4-BE49-F238E27FC236}">
                <a16:creationId xmlns:a16="http://schemas.microsoft.com/office/drawing/2014/main" id="{89407798-87DD-64C3-CE3B-59B572F33018}"/>
              </a:ext>
            </a:extLst>
          </p:cNvPr>
          <p:cNvGraphicFramePr>
            <a:graphicFrameLocks/>
          </p:cNvGraphicFramePr>
          <p:nvPr>
            <p:extLst>
              <p:ext uri="{D42A27DB-BD31-4B8C-83A1-F6EECF244321}">
                <p14:modId xmlns:p14="http://schemas.microsoft.com/office/powerpoint/2010/main" val="1301229367"/>
              </p:ext>
            </p:extLst>
          </p:nvPr>
        </p:nvGraphicFramePr>
        <p:xfrm>
          <a:off x="11887200" y="2333444"/>
          <a:ext cx="5219700" cy="4343398"/>
        </p:xfrm>
        <a:graphic>
          <a:graphicData uri="http://schemas.openxmlformats.org/drawingml/2006/chart">
            <c:chart xmlns:c="http://schemas.openxmlformats.org/drawingml/2006/chart" xmlns:r="http://schemas.openxmlformats.org/officeDocument/2006/relationships" r:id="rId2"/>
          </a:graphicData>
        </a:graphic>
      </p:graphicFrame>
      <p:grpSp>
        <p:nvGrpSpPr>
          <p:cNvPr id="15" name="Group 8">
            <a:extLst>
              <a:ext uri="{FF2B5EF4-FFF2-40B4-BE49-F238E27FC236}">
                <a16:creationId xmlns:a16="http://schemas.microsoft.com/office/drawing/2014/main" id="{2D49EE0C-0DDA-57DC-37A1-CAA1A6CD4827}"/>
              </a:ext>
            </a:extLst>
          </p:cNvPr>
          <p:cNvGrpSpPr/>
          <p:nvPr/>
        </p:nvGrpSpPr>
        <p:grpSpPr>
          <a:xfrm flipH="1">
            <a:off x="16303319" y="9120175"/>
            <a:ext cx="947796" cy="276250"/>
            <a:chOff x="0" y="0"/>
            <a:chExt cx="656421" cy="191324"/>
          </a:xfrm>
        </p:grpSpPr>
        <p:sp>
          <p:nvSpPr>
            <p:cNvPr id="16" name="Freeform 9">
              <a:extLst>
                <a:ext uri="{FF2B5EF4-FFF2-40B4-BE49-F238E27FC236}">
                  <a16:creationId xmlns:a16="http://schemas.microsoft.com/office/drawing/2014/main" id="{CC9E147A-7BF3-5049-368E-EB5F64071FCE}"/>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7" name="TextBox 10">
              <a:extLst>
                <a:ext uri="{FF2B5EF4-FFF2-40B4-BE49-F238E27FC236}">
                  <a16:creationId xmlns:a16="http://schemas.microsoft.com/office/drawing/2014/main" id="{D44B0914-E759-E204-8DA9-198A329580C4}"/>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8</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A9D24FF2-AA2E-E1A4-1133-A39E5FB9903D}"/>
            </a:ext>
          </a:extLst>
        </p:cNvPr>
        <p:cNvGrpSpPr/>
        <p:nvPr/>
      </p:nvGrpSpPr>
      <p:grpSpPr>
        <a:xfrm>
          <a:off x="0" y="0"/>
          <a:ext cx="0" cy="0"/>
          <a:chOff x="0" y="0"/>
          <a:chExt cx="0" cy="0"/>
        </a:xfrm>
      </p:grpSpPr>
      <p:sp>
        <p:nvSpPr>
          <p:cNvPr id="7" name="AutoShape 7">
            <a:extLst>
              <a:ext uri="{FF2B5EF4-FFF2-40B4-BE49-F238E27FC236}">
                <a16:creationId xmlns:a16="http://schemas.microsoft.com/office/drawing/2014/main" id="{8470E7E8-5728-6F1E-30D0-5176637C8B42}"/>
              </a:ext>
            </a:extLst>
          </p:cNvPr>
          <p:cNvSpPr/>
          <p:nvPr/>
        </p:nvSpPr>
        <p:spPr>
          <a:xfrm>
            <a:off x="1028700" y="9258300"/>
            <a:ext cx="15274619" cy="0"/>
          </a:xfrm>
          <a:prstGeom prst="line">
            <a:avLst/>
          </a:prstGeom>
          <a:ln w="38100" cap="flat">
            <a:solidFill>
              <a:srgbClr val="4180AC"/>
            </a:solidFill>
            <a:prstDash val="solid"/>
            <a:headEnd type="oval" w="lg" len="lg"/>
            <a:tailEnd type="none" w="sm" len="sm"/>
          </a:ln>
        </p:spPr>
      </p:sp>
      <p:sp>
        <p:nvSpPr>
          <p:cNvPr id="11" name="Freeform 11">
            <a:extLst>
              <a:ext uri="{FF2B5EF4-FFF2-40B4-BE49-F238E27FC236}">
                <a16:creationId xmlns:a16="http://schemas.microsoft.com/office/drawing/2014/main" id="{32B9EC14-1C1A-C721-917A-817AA452FB65}"/>
              </a:ext>
            </a:extLst>
          </p:cNvPr>
          <p:cNvSpPr/>
          <p:nvPr/>
        </p:nvSpPr>
        <p:spPr>
          <a:xfrm>
            <a:off x="-4071060" y="1655907"/>
            <a:ext cx="13689834" cy="7950910"/>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sp>
        <p:nvSpPr>
          <p:cNvPr id="15" name="Freeform 11">
            <a:extLst>
              <a:ext uri="{FF2B5EF4-FFF2-40B4-BE49-F238E27FC236}">
                <a16:creationId xmlns:a16="http://schemas.microsoft.com/office/drawing/2014/main" id="{01A0A1B2-8F03-2D68-923F-BEDED6F0612D}"/>
              </a:ext>
            </a:extLst>
          </p:cNvPr>
          <p:cNvSpPr/>
          <p:nvPr/>
        </p:nvSpPr>
        <p:spPr>
          <a:xfrm>
            <a:off x="0" y="209502"/>
            <a:ext cx="18288000" cy="203731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a:effectLst>
            <a:softEdge rad="114300"/>
          </a:effectLst>
        </p:spPr>
      </p:sp>
      <p:sp>
        <p:nvSpPr>
          <p:cNvPr id="19" name="Freeform 11">
            <a:extLst>
              <a:ext uri="{FF2B5EF4-FFF2-40B4-BE49-F238E27FC236}">
                <a16:creationId xmlns:a16="http://schemas.microsoft.com/office/drawing/2014/main" id="{1D2A0A89-BAB2-2089-329E-41D0438D8EFE}"/>
              </a:ext>
            </a:extLst>
          </p:cNvPr>
          <p:cNvSpPr/>
          <p:nvPr/>
        </p:nvSpPr>
        <p:spPr>
          <a:xfrm flipH="1">
            <a:off x="9571255" y="2860318"/>
            <a:ext cx="8277857" cy="6499186"/>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txBody>
          <a:bodyPr/>
          <a:lstStyle/>
          <a:p>
            <a:endParaRPr lang="en-ID" dirty="0"/>
          </a:p>
        </p:txBody>
      </p:sp>
      <p:sp>
        <p:nvSpPr>
          <p:cNvPr id="20" name="Freeform 11">
            <a:extLst>
              <a:ext uri="{FF2B5EF4-FFF2-40B4-BE49-F238E27FC236}">
                <a16:creationId xmlns:a16="http://schemas.microsoft.com/office/drawing/2014/main" id="{DAA32ED3-9F89-0D5E-61FA-8477B3CA6D9C}"/>
              </a:ext>
            </a:extLst>
          </p:cNvPr>
          <p:cNvSpPr/>
          <p:nvPr/>
        </p:nvSpPr>
        <p:spPr>
          <a:xfrm flipH="1">
            <a:off x="9495793" y="2722241"/>
            <a:ext cx="8277857" cy="105119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pic>
        <p:nvPicPr>
          <p:cNvPr id="17" name="Picture 16">
            <a:extLst>
              <a:ext uri="{FF2B5EF4-FFF2-40B4-BE49-F238E27FC236}">
                <a16:creationId xmlns:a16="http://schemas.microsoft.com/office/drawing/2014/main" id="{0F770E78-19DE-E54A-A3DC-779866214AB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33143" y="4397175"/>
            <a:ext cx="6827552" cy="3186190"/>
          </a:xfrm>
          <a:prstGeom prst="rect">
            <a:avLst/>
          </a:prstGeom>
        </p:spPr>
      </p:pic>
      <p:sp>
        <p:nvSpPr>
          <p:cNvPr id="21" name="TextBox 12">
            <a:extLst>
              <a:ext uri="{FF2B5EF4-FFF2-40B4-BE49-F238E27FC236}">
                <a16:creationId xmlns:a16="http://schemas.microsoft.com/office/drawing/2014/main" id="{3380F5AA-9A17-3F6B-BD13-88E7A5DB5ADA}"/>
              </a:ext>
            </a:extLst>
          </p:cNvPr>
          <p:cNvSpPr txBox="1"/>
          <p:nvPr/>
        </p:nvSpPr>
        <p:spPr>
          <a:xfrm>
            <a:off x="10575256" y="3014675"/>
            <a:ext cx="6269853" cy="430887"/>
          </a:xfrm>
          <a:prstGeom prst="rect">
            <a:avLst/>
          </a:prstGeom>
        </p:spPr>
        <p:txBody>
          <a:bodyPr wrap="square" lIns="0" tIns="0" rIns="0" bIns="0" rtlCol="0" anchor="t">
            <a:spAutoFit/>
          </a:bodyPr>
          <a:lstStyle/>
          <a:p>
            <a:pPr algn="ctr"/>
            <a:r>
              <a:rPr lang="id-ID" sz="2800" b="1" dirty="0">
                <a:solidFill>
                  <a:srgbClr val="4180AC"/>
                </a:solidFill>
                <a:latin typeface="Kelpt Bold"/>
                <a:ea typeface="Kelpt Bold"/>
                <a:cs typeface="Kelpt Bold"/>
                <a:sym typeface="Kelpt Bold"/>
              </a:rPr>
              <a:t>UNUSUAL TRIP DISTANCE BY BOROUGH</a:t>
            </a:r>
            <a:endParaRPr lang="en-US" sz="2800" b="1" dirty="0">
              <a:solidFill>
                <a:srgbClr val="4180AC"/>
              </a:solidFill>
              <a:latin typeface="Kelpt Bold"/>
              <a:ea typeface="Kelpt Bold"/>
              <a:cs typeface="Kelpt Bold"/>
              <a:sym typeface="Kelpt Bold"/>
            </a:endParaRPr>
          </a:p>
        </p:txBody>
      </p:sp>
      <p:graphicFrame>
        <p:nvGraphicFramePr>
          <p:cNvPr id="22" name="Chart 21">
            <a:extLst>
              <a:ext uri="{FF2B5EF4-FFF2-40B4-BE49-F238E27FC236}">
                <a16:creationId xmlns:a16="http://schemas.microsoft.com/office/drawing/2014/main" id="{8A60DD64-E88B-EE54-F990-A5319AF64939}"/>
              </a:ext>
            </a:extLst>
          </p:cNvPr>
          <p:cNvGraphicFramePr>
            <a:graphicFrameLocks/>
          </p:cNvGraphicFramePr>
          <p:nvPr>
            <p:extLst>
              <p:ext uri="{D42A27DB-BD31-4B8C-83A1-F6EECF244321}">
                <p14:modId xmlns:p14="http://schemas.microsoft.com/office/powerpoint/2010/main" val="3974013030"/>
              </p:ext>
            </p:extLst>
          </p:nvPr>
        </p:nvGraphicFramePr>
        <p:xfrm>
          <a:off x="101504" y="2921891"/>
          <a:ext cx="8615242" cy="5159683"/>
        </p:xfrm>
        <a:graphic>
          <a:graphicData uri="http://schemas.openxmlformats.org/drawingml/2006/chart">
            <c:chart xmlns:c="http://schemas.openxmlformats.org/drawingml/2006/chart" xmlns:r="http://schemas.openxmlformats.org/officeDocument/2006/relationships" r:id="rId5"/>
          </a:graphicData>
        </a:graphic>
      </p:graphicFrame>
      <p:sp>
        <p:nvSpPr>
          <p:cNvPr id="23" name="TextBox 12">
            <a:extLst>
              <a:ext uri="{FF2B5EF4-FFF2-40B4-BE49-F238E27FC236}">
                <a16:creationId xmlns:a16="http://schemas.microsoft.com/office/drawing/2014/main" id="{AA80EF6A-8FCF-FAB2-EA7C-B2E8A4C6D374}"/>
              </a:ext>
            </a:extLst>
          </p:cNvPr>
          <p:cNvSpPr txBox="1"/>
          <p:nvPr/>
        </p:nvSpPr>
        <p:spPr>
          <a:xfrm>
            <a:off x="1028700" y="676845"/>
            <a:ext cx="16230600" cy="1107996"/>
          </a:xfrm>
          <a:prstGeom prst="rect">
            <a:avLst/>
          </a:prstGeom>
        </p:spPr>
        <p:txBody>
          <a:bodyPr wrap="square" lIns="0" tIns="0" rIns="0" bIns="0" rtlCol="0" anchor="t">
            <a:spAutoFit/>
          </a:bodyPr>
          <a:lstStyle/>
          <a:p>
            <a:pPr algn="ctr"/>
            <a:r>
              <a:rPr lang="en-US" sz="2800" b="1" dirty="0">
                <a:solidFill>
                  <a:schemeClr val="tx1">
                    <a:lumMod val="65000"/>
                    <a:lumOff val="35000"/>
                  </a:schemeClr>
                </a:solidFill>
                <a:latin typeface="Kelpt Bold"/>
                <a:ea typeface="Kelpt Bold"/>
                <a:cs typeface="Kelpt Bold"/>
                <a:sym typeface="Kelpt Bold"/>
              </a:rPr>
              <a:t>There were </a:t>
            </a:r>
            <a:r>
              <a:rPr lang="en-US" sz="3600" b="1" dirty="0">
                <a:solidFill>
                  <a:srgbClr val="3986BF"/>
                </a:solidFill>
                <a:latin typeface="Kelpt Bold"/>
                <a:ea typeface="Kelpt Bold"/>
                <a:cs typeface="Kelpt Bold"/>
                <a:sym typeface="Kelpt Bold"/>
              </a:rPr>
              <a:t>2722</a:t>
            </a:r>
            <a:r>
              <a:rPr lang="en-US" sz="2800" b="1" dirty="0">
                <a:solidFill>
                  <a:schemeClr val="tx1">
                    <a:lumMod val="65000"/>
                    <a:lumOff val="35000"/>
                  </a:schemeClr>
                </a:solidFill>
                <a:latin typeface="Kelpt Bold"/>
                <a:ea typeface="Kelpt Bold"/>
                <a:cs typeface="Kelpt Bold"/>
                <a:sym typeface="Kelpt Bold"/>
              </a:rPr>
              <a:t> trips that recorded a distance of 0 miles or about </a:t>
            </a:r>
            <a:r>
              <a:rPr lang="en-US" sz="4000" b="1" dirty="0">
                <a:solidFill>
                  <a:srgbClr val="3986BF"/>
                </a:solidFill>
                <a:latin typeface="Kelpt Bold"/>
                <a:ea typeface="Kelpt Bold"/>
                <a:cs typeface="Kelpt Bold"/>
                <a:sym typeface="Kelpt Bold"/>
              </a:rPr>
              <a:t>4.</a:t>
            </a:r>
            <a:r>
              <a:rPr lang="id-ID" sz="4000" b="1" dirty="0">
                <a:solidFill>
                  <a:srgbClr val="3986BF"/>
                </a:solidFill>
                <a:latin typeface="Kelpt Bold"/>
                <a:ea typeface="Kelpt Bold"/>
                <a:cs typeface="Kelpt Bold"/>
                <a:sym typeface="Kelpt Bold"/>
              </a:rPr>
              <a:t>31</a:t>
            </a:r>
            <a:r>
              <a:rPr lang="en-US" sz="4000" b="1" dirty="0">
                <a:solidFill>
                  <a:srgbClr val="3986BF"/>
                </a:solidFill>
                <a:latin typeface="Kelpt Bold"/>
                <a:ea typeface="Kelpt Bold"/>
                <a:cs typeface="Kelpt Bold"/>
                <a:sym typeface="Kelpt Bold"/>
              </a:rPr>
              <a:t>%</a:t>
            </a:r>
            <a:r>
              <a:rPr lang="en-US" sz="3200" b="1" dirty="0">
                <a:solidFill>
                  <a:schemeClr val="tx1">
                    <a:lumMod val="65000"/>
                    <a:lumOff val="35000"/>
                  </a:schemeClr>
                </a:solidFill>
                <a:latin typeface="Kelpt Bold"/>
                <a:ea typeface="Kelpt Bold"/>
                <a:cs typeface="Kelpt Bold"/>
                <a:sym typeface="Kelpt Bold"/>
              </a:rPr>
              <a:t> </a:t>
            </a:r>
            <a:r>
              <a:rPr lang="en-US" sz="2800" b="1" dirty="0">
                <a:solidFill>
                  <a:schemeClr val="tx1">
                    <a:lumMod val="65000"/>
                    <a:lumOff val="35000"/>
                  </a:schemeClr>
                </a:solidFill>
                <a:latin typeface="Kelpt Bold"/>
                <a:ea typeface="Kelpt Bold"/>
                <a:cs typeface="Kelpt Bold"/>
                <a:sym typeface="Kelpt Bold"/>
              </a:rPr>
              <a:t>of the total trips, even though there were trip durations. This could indicate a </a:t>
            </a:r>
            <a:r>
              <a:rPr lang="id-ID" sz="3200" b="1" dirty="0" err="1">
                <a:solidFill>
                  <a:srgbClr val="3986BF"/>
                </a:solidFill>
                <a:latin typeface="Kelpt Bold"/>
                <a:ea typeface="Kelpt Bold"/>
                <a:cs typeface="Kelpt Bold"/>
                <a:sym typeface="Kelpt Bold"/>
              </a:rPr>
              <a:t>Unusual</a:t>
            </a:r>
            <a:r>
              <a:rPr lang="id-ID" sz="3200" b="1" dirty="0">
                <a:solidFill>
                  <a:srgbClr val="3986BF"/>
                </a:solidFill>
                <a:latin typeface="Kelpt Bold"/>
                <a:ea typeface="Kelpt Bold"/>
                <a:cs typeface="Kelpt Bold"/>
                <a:sym typeface="Kelpt Bold"/>
              </a:rPr>
              <a:t> Trip </a:t>
            </a:r>
            <a:r>
              <a:rPr lang="id-ID" sz="3200" b="1" dirty="0" err="1">
                <a:solidFill>
                  <a:srgbClr val="3986BF"/>
                </a:solidFill>
                <a:latin typeface="Kelpt Bold"/>
                <a:ea typeface="Kelpt Bold"/>
                <a:cs typeface="Kelpt Bold"/>
                <a:sym typeface="Kelpt Bold"/>
              </a:rPr>
              <a:t>Distance</a:t>
            </a:r>
            <a:r>
              <a:rPr lang="id-ID" sz="3200" b="1" dirty="0">
                <a:solidFill>
                  <a:srgbClr val="3986BF"/>
                </a:solidFill>
                <a:latin typeface="Kelpt Bold"/>
                <a:ea typeface="Kelpt Bold"/>
                <a:cs typeface="Kelpt Bold"/>
                <a:sym typeface="Kelpt Bold"/>
              </a:rPr>
              <a:t>.</a:t>
            </a:r>
            <a:endParaRPr lang="en-US" sz="2800" b="1" dirty="0">
              <a:solidFill>
                <a:srgbClr val="3986BF"/>
              </a:solidFill>
              <a:latin typeface="Kelpt Bold"/>
              <a:ea typeface="Kelpt Bold"/>
              <a:cs typeface="Kelpt Bold"/>
              <a:sym typeface="Kelpt Bold"/>
            </a:endParaRPr>
          </a:p>
        </p:txBody>
      </p:sp>
      <p:grpSp>
        <p:nvGrpSpPr>
          <p:cNvPr id="24" name="Group 8">
            <a:extLst>
              <a:ext uri="{FF2B5EF4-FFF2-40B4-BE49-F238E27FC236}">
                <a16:creationId xmlns:a16="http://schemas.microsoft.com/office/drawing/2014/main" id="{B3829663-83AF-9AF8-AA23-BD26CB318856}"/>
              </a:ext>
            </a:extLst>
          </p:cNvPr>
          <p:cNvGrpSpPr/>
          <p:nvPr/>
        </p:nvGrpSpPr>
        <p:grpSpPr>
          <a:xfrm flipH="1">
            <a:off x="16303319" y="9120175"/>
            <a:ext cx="947796" cy="276250"/>
            <a:chOff x="0" y="0"/>
            <a:chExt cx="656421" cy="191324"/>
          </a:xfrm>
        </p:grpSpPr>
        <p:sp>
          <p:nvSpPr>
            <p:cNvPr id="25" name="Freeform 9">
              <a:extLst>
                <a:ext uri="{FF2B5EF4-FFF2-40B4-BE49-F238E27FC236}">
                  <a16:creationId xmlns:a16="http://schemas.microsoft.com/office/drawing/2014/main" id="{8960692D-702B-4B48-B7A0-62C3C5334D15}"/>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26" name="TextBox 10">
              <a:extLst>
                <a:ext uri="{FF2B5EF4-FFF2-40B4-BE49-F238E27FC236}">
                  <a16:creationId xmlns:a16="http://schemas.microsoft.com/office/drawing/2014/main" id="{2D7C367E-4207-CFFE-256E-21BB9972B72F}"/>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9</a:t>
              </a:r>
            </a:p>
          </p:txBody>
        </p:sp>
      </p:grpSp>
    </p:spTree>
    <p:extLst>
      <p:ext uri="{BB962C8B-B14F-4D97-AF65-F5344CB8AC3E}">
        <p14:creationId xmlns:p14="http://schemas.microsoft.com/office/powerpoint/2010/main" val="1566920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1ACB0D06-0A64-E647-94AC-CB04BFFCC557}"/>
            </a:ext>
          </a:extLst>
        </p:cNvPr>
        <p:cNvGrpSpPr/>
        <p:nvPr/>
      </p:nvGrpSpPr>
      <p:grpSpPr>
        <a:xfrm>
          <a:off x="0" y="0"/>
          <a:ext cx="0" cy="0"/>
          <a:chOff x="0" y="0"/>
          <a:chExt cx="0" cy="0"/>
        </a:xfrm>
      </p:grpSpPr>
      <p:sp>
        <p:nvSpPr>
          <p:cNvPr id="11" name="Freeform 11">
            <a:extLst>
              <a:ext uri="{FF2B5EF4-FFF2-40B4-BE49-F238E27FC236}">
                <a16:creationId xmlns:a16="http://schemas.microsoft.com/office/drawing/2014/main" id="{4E047F92-04FD-6D42-DF39-5B7BE112D7A0}"/>
              </a:ext>
            </a:extLst>
          </p:cNvPr>
          <p:cNvSpPr/>
          <p:nvPr/>
        </p:nvSpPr>
        <p:spPr>
          <a:xfrm>
            <a:off x="-4071060" y="1655907"/>
            <a:ext cx="13689834" cy="7950910"/>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sp>
        <p:nvSpPr>
          <p:cNvPr id="15" name="Freeform 11">
            <a:extLst>
              <a:ext uri="{FF2B5EF4-FFF2-40B4-BE49-F238E27FC236}">
                <a16:creationId xmlns:a16="http://schemas.microsoft.com/office/drawing/2014/main" id="{043C9B94-D6C7-75D1-A295-47AF302E6665}"/>
              </a:ext>
            </a:extLst>
          </p:cNvPr>
          <p:cNvSpPr/>
          <p:nvPr/>
        </p:nvSpPr>
        <p:spPr>
          <a:xfrm>
            <a:off x="0" y="209502"/>
            <a:ext cx="18288000" cy="203731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a:effectLst>
            <a:softEdge rad="114300"/>
          </a:effectLst>
        </p:spPr>
      </p:sp>
      <p:sp>
        <p:nvSpPr>
          <p:cNvPr id="16" name="TextBox 12">
            <a:extLst>
              <a:ext uri="{FF2B5EF4-FFF2-40B4-BE49-F238E27FC236}">
                <a16:creationId xmlns:a16="http://schemas.microsoft.com/office/drawing/2014/main" id="{1F4D0499-A9C0-944C-4053-2A5F71F0A516}"/>
              </a:ext>
            </a:extLst>
          </p:cNvPr>
          <p:cNvSpPr txBox="1"/>
          <p:nvPr/>
        </p:nvSpPr>
        <p:spPr>
          <a:xfrm>
            <a:off x="1028700" y="676845"/>
            <a:ext cx="16230600" cy="984885"/>
          </a:xfrm>
          <a:prstGeom prst="rect">
            <a:avLst/>
          </a:prstGeom>
        </p:spPr>
        <p:txBody>
          <a:bodyPr wrap="square" lIns="0" tIns="0" rIns="0" bIns="0" rtlCol="0" anchor="t">
            <a:spAutoFit/>
          </a:bodyPr>
          <a:lstStyle/>
          <a:p>
            <a:pPr algn="ctr"/>
            <a:r>
              <a:rPr lang="en-US" sz="2800" b="1" dirty="0">
                <a:solidFill>
                  <a:schemeClr val="tx1">
                    <a:lumMod val="65000"/>
                    <a:lumOff val="35000"/>
                  </a:schemeClr>
                </a:solidFill>
                <a:latin typeface="Kelpt Bold"/>
                <a:ea typeface="Kelpt Bold"/>
                <a:cs typeface="Kelpt Bold"/>
                <a:sym typeface="Kelpt Bold"/>
              </a:rPr>
              <a:t>There were </a:t>
            </a:r>
            <a:r>
              <a:rPr lang="id-ID" sz="3600" b="1" dirty="0">
                <a:solidFill>
                  <a:srgbClr val="3986BF"/>
                </a:solidFill>
                <a:latin typeface="Kelpt Bold"/>
                <a:ea typeface="Kelpt Bold"/>
                <a:cs typeface="Kelpt Bold"/>
                <a:sym typeface="Kelpt Bold"/>
              </a:rPr>
              <a:t>111</a:t>
            </a:r>
            <a:r>
              <a:rPr lang="en-US" sz="2800" b="1" dirty="0">
                <a:solidFill>
                  <a:schemeClr val="tx1">
                    <a:lumMod val="65000"/>
                    <a:lumOff val="35000"/>
                  </a:schemeClr>
                </a:solidFill>
                <a:latin typeface="Kelpt Bold"/>
                <a:ea typeface="Kelpt Bold"/>
                <a:cs typeface="Kelpt Bold"/>
                <a:sym typeface="Kelpt Bold"/>
              </a:rPr>
              <a:t> trips or about </a:t>
            </a:r>
            <a:r>
              <a:rPr lang="en-US" sz="3600" b="1" dirty="0">
                <a:solidFill>
                  <a:srgbClr val="3986BF"/>
                </a:solidFill>
                <a:latin typeface="Kelpt Bold"/>
                <a:ea typeface="Kelpt Bold"/>
                <a:cs typeface="Kelpt Bold"/>
                <a:sym typeface="Kelpt Bold"/>
              </a:rPr>
              <a:t>0.</a:t>
            </a:r>
            <a:r>
              <a:rPr lang="id-ID" sz="3600" b="1" dirty="0">
                <a:solidFill>
                  <a:srgbClr val="3986BF"/>
                </a:solidFill>
                <a:latin typeface="Kelpt Bold"/>
                <a:ea typeface="Kelpt Bold"/>
                <a:cs typeface="Kelpt Bold"/>
                <a:sym typeface="Kelpt Bold"/>
              </a:rPr>
              <a:t>17</a:t>
            </a:r>
            <a:r>
              <a:rPr lang="en-US" sz="3600" b="1" dirty="0">
                <a:solidFill>
                  <a:srgbClr val="3986BF"/>
                </a:solidFill>
                <a:latin typeface="Kelpt Bold"/>
                <a:ea typeface="Kelpt Bold"/>
                <a:cs typeface="Kelpt Bold"/>
                <a:sym typeface="Kelpt Bold"/>
              </a:rPr>
              <a:t>% </a:t>
            </a:r>
            <a:r>
              <a:rPr lang="en-US" sz="2800" b="1" dirty="0">
                <a:solidFill>
                  <a:schemeClr val="tx1">
                    <a:lumMod val="65000"/>
                    <a:lumOff val="35000"/>
                  </a:schemeClr>
                </a:solidFill>
                <a:latin typeface="Kelpt Bold"/>
                <a:ea typeface="Kelpt Bold"/>
                <a:cs typeface="Kelpt Bold"/>
                <a:sym typeface="Kelpt Bold"/>
              </a:rPr>
              <a:t>of the total trips, indicating </a:t>
            </a:r>
            <a:r>
              <a:rPr lang="id-ID" sz="3600" b="1" dirty="0" err="1">
                <a:solidFill>
                  <a:srgbClr val="3986BF"/>
                </a:solidFill>
                <a:latin typeface="Kelpt Bold"/>
                <a:ea typeface="Kelpt Bold"/>
                <a:cs typeface="Kelpt Bold"/>
                <a:sym typeface="Kelpt Bold"/>
              </a:rPr>
              <a:t>Unusual</a:t>
            </a:r>
            <a:r>
              <a:rPr lang="id-ID" sz="3600" b="1" dirty="0">
                <a:solidFill>
                  <a:srgbClr val="3986BF"/>
                </a:solidFill>
                <a:latin typeface="Kelpt Bold"/>
                <a:ea typeface="Kelpt Bold"/>
                <a:cs typeface="Kelpt Bold"/>
                <a:sym typeface="Kelpt Bold"/>
              </a:rPr>
              <a:t> T</a:t>
            </a:r>
            <a:r>
              <a:rPr lang="en-US" sz="3600" b="1" dirty="0" err="1">
                <a:solidFill>
                  <a:srgbClr val="3986BF"/>
                </a:solidFill>
                <a:latin typeface="Kelpt Bold"/>
                <a:ea typeface="Kelpt Bold"/>
                <a:cs typeface="Kelpt Bold"/>
                <a:sym typeface="Kelpt Bold"/>
              </a:rPr>
              <a:t>ime</a:t>
            </a:r>
            <a:r>
              <a:rPr lang="en-US" sz="3600" b="1" dirty="0">
                <a:solidFill>
                  <a:srgbClr val="3986BF"/>
                </a:solidFill>
                <a:latin typeface="Kelpt Bold"/>
                <a:ea typeface="Kelpt Bold"/>
                <a:cs typeface="Kelpt Bold"/>
                <a:sym typeface="Kelpt Bold"/>
              </a:rPr>
              <a:t> </a:t>
            </a:r>
            <a:r>
              <a:rPr lang="id-ID" sz="3600" b="1" dirty="0">
                <a:solidFill>
                  <a:srgbClr val="3986BF"/>
                </a:solidFill>
                <a:latin typeface="Kelpt Bold"/>
                <a:ea typeface="Kelpt Bold"/>
                <a:cs typeface="Kelpt Bold"/>
                <a:sym typeface="Kelpt Bold"/>
              </a:rPr>
              <a:t>T</a:t>
            </a:r>
            <a:r>
              <a:rPr lang="en-US" sz="3600" b="1" dirty="0">
                <a:solidFill>
                  <a:srgbClr val="3986BF"/>
                </a:solidFill>
                <a:latin typeface="Kelpt Bold"/>
                <a:ea typeface="Kelpt Bold"/>
                <a:cs typeface="Kelpt Bold"/>
                <a:sym typeface="Kelpt Bold"/>
              </a:rPr>
              <a:t>ravel</a:t>
            </a:r>
            <a:r>
              <a:rPr lang="en-US" sz="2800" b="1" dirty="0">
                <a:solidFill>
                  <a:schemeClr val="tx1">
                    <a:lumMod val="65000"/>
                    <a:lumOff val="35000"/>
                  </a:schemeClr>
                </a:solidFill>
                <a:latin typeface="Kelpt Bold"/>
                <a:ea typeface="Kelpt Bold"/>
                <a:cs typeface="Kelpt Bold"/>
                <a:sym typeface="Kelpt Bold"/>
              </a:rPr>
              <a:t>. </a:t>
            </a:r>
            <a:endParaRPr lang="id-ID" sz="2800" b="1" dirty="0">
              <a:solidFill>
                <a:schemeClr val="tx1">
                  <a:lumMod val="65000"/>
                  <a:lumOff val="35000"/>
                </a:schemeClr>
              </a:solidFill>
              <a:latin typeface="Kelpt Bold"/>
              <a:ea typeface="Kelpt Bold"/>
              <a:cs typeface="Kelpt Bold"/>
              <a:sym typeface="Kelpt Bold"/>
            </a:endParaRPr>
          </a:p>
          <a:p>
            <a:pPr algn="ctr"/>
            <a:r>
              <a:rPr lang="id-ID" sz="2800" b="1" dirty="0">
                <a:solidFill>
                  <a:schemeClr val="tx1">
                    <a:lumMod val="65000"/>
                    <a:lumOff val="35000"/>
                  </a:schemeClr>
                </a:solidFill>
                <a:latin typeface="Kelpt Bold"/>
                <a:ea typeface="Kelpt Bold"/>
                <a:cs typeface="Kelpt Bold"/>
                <a:sym typeface="Kelpt Bold"/>
              </a:rPr>
              <a:t>W</a:t>
            </a:r>
            <a:r>
              <a:rPr lang="en-US" sz="2800" b="1" dirty="0" err="1">
                <a:solidFill>
                  <a:schemeClr val="tx1">
                    <a:lumMod val="65000"/>
                    <a:lumOff val="35000"/>
                  </a:schemeClr>
                </a:solidFill>
                <a:latin typeface="Kelpt Bold"/>
                <a:ea typeface="Kelpt Bold"/>
                <a:cs typeface="Kelpt Bold"/>
                <a:sym typeface="Kelpt Bold"/>
              </a:rPr>
              <a:t>ith</a:t>
            </a:r>
            <a:r>
              <a:rPr lang="en-US" sz="2800" b="1" dirty="0">
                <a:solidFill>
                  <a:schemeClr val="tx1">
                    <a:lumMod val="65000"/>
                    <a:lumOff val="35000"/>
                  </a:schemeClr>
                </a:solidFill>
                <a:latin typeface="Kelpt Bold"/>
                <a:ea typeface="Kelpt Bold"/>
                <a:cs typeface="Kelpt Bold"/>
                <a:sym typeface="Kelpt Bold"/>
              </a:rPr>
              <a:t> indications of</a:t>
            </a:r>
            <a:r>
              <a:rPr lang="id-ID" sz="2800" b="1" dirty="0">
                <a:solidFill>
                  <a:schemeClr val="tx1">
                    <a:lumMod val="65000"/>
                    <a:lumOff val="35000"/>
                  </a:schemeClr>
                </a:solidFill>
                <a:latin typeface="Kelpt Bold"/>
                <a:ea typeface="Kelpt Bold"/>
                <a:cs typeface="Kelpt Bold"/>
                <a:sym typeface="Kelpt Bold"/>
              </a:rPr>
              <a:t> </a:t>
            </a:r>
            <a:r>
              <a:rPr lang="en-US" sz="2800" b="1" dirty="0">
                <a:solidFill>
                  <a:schemeClr val="tx1">
                    <a:lumMod val="65000"/>
                    <a:lumOff val="35000"/>
                  </a:schemeClr>
                </a:solidFill>
                <a:latin typeface="Kelpt Bold"/>
                <a:ea typeface="Kelpt Bold"/>
                <a:cs typeface="Kelpt Bold"/>
                <a:sym typeface="Kelpt Bold"/>
              </a:rPr>
              <a:t>Travel too fast (</a:t>
            </a:r>
            <a:r>
              <a:rPr lang="id-ID" sz="2800" b="1" dirty="0">
                <a:solidFill>
                  <a:schemeClr val="tx1">
                    <a:lumMod val="65000"/>
                    <a:lumOff val="35000"/>
                  </a:schemeClr>
                </a:solidFill>
                <a:latin typeface="Kelpt Bold"/>
                <a:ea typeface="Kelpt Bold"/>
                <a:cs typeface="Kelpt Bold"/>
                <a:sym typeface="Kelpt Bold"/>
              </a:rPr>
              <a:t>&lt;</a:t>
            </a:r>
            <a:r>
              <a:rPr lang="en-US" sz="2800" b="1" dirty="0">
                <a:solidFill>
                  <a:schemeClr val="tx1">
                    <a:lumMod val="65000"/>
                    <a:lumOff val="35000"/>
                  </a:schemeClr>
                </a:solidFill>
                <a:latin typeface="Kelpt Bold"/>
                <a:ea typeface="Kelpt Bold"/>
                <a:cs typeface="Kelpt Bold"/>
                <a:sym typeface="Kelpt Bold"/>
              </a:rPr>
              <a:t>10 seconds for 5</a:t>
            </a:r>
            <a:r>
              <a:rPr lang="id-ID" sz="2800" b="1" dirty="0">
                <a:solidFill>
                  <a:schemeClr val="tx1">
                    <a:lumMod val="65000"/>
                    <a:lumOff val="35000"/>
                  </a:schemeClr>
                </a:solidFill>
                <a:latin typeface="Kelpt Bold"/>
                <a:ea typeface="Kelpt Bold"/>
                <a:cs typeface="Kelpt Bold"/>
                <a:sym typeface="Kelpt Bold"/>
              </a:rPr>
              <a:t>+</a:t>
            </a:r>
            <a:r>
              <a:rPr lang="en-US" sz="2800" b="1" dirty="0">
                <a:solidFill>
                  <a:schemeClr val="tx1">
                    <a:lumMod val="65000"/>
                    <a:lumOff val="35000"/>
                  </a:schemeClr>
                </a:solidFill>
                <a:latin typeface="Kelpt Bold"/>
                <a:ea typeface="Kelpt Bold"/>
                <a:cs typeface="Kelpt Bold"/>
                <a:sym typeface="Kelpt Bold"/>
              </a:rPr>
              <a:t> miles) or Travel too slow ( 1</a:t>
            </a:r>
            <a:r>
              <a:rPr lang="id-ID" sz="2800" b="1" dirty="0">
                <a:solidFill>
                  <a:schemeClr val="tx1">
                    <a:lumMod val="65000"/>
                    <a:lumOff val="35000"/>
                  </a:schemeClr>
                </a:solidFill>
                <a:latin typeface="Kelpt Bold"/>
                <a:ea typeface="Kelpt Bold"/>
                <a:cs typeface="Kelpt Bold"/>
                <a:sym typeface="Kelpt Bold"/>
              </a:rPr>
              <a:t>+</a:t>
            </a:r>
            <a:r>
              <a:rPr lang="en-US" sz="2800" b="1" dirty="0">
                <a:solidFill>
                  <a:schemeClr val="tx1">
                    <a:lumMod val="65000"/>
                    <a:lumOff val="35000"/>
                  </a:schemeClr>
                </a:solidFill>
                <a:latin typeface="Kelpt Bold"/>
                <a:ea typeface="Kelpt Bold"/>
                <a:cs typeface="Kelpt Bold"/>
                <a:sym typeface="Kelpt Bold"/>
              </a:rPr>
              <a:t> hour for </a:t>
            </a:r>
            <a:r>
              <a:rPr lang="id-ID" sz="2800" b="1" dirty="0">
                <a:solidFill>
                  <a:schemeClr val="tx1">
                    <a:lumMod val="65000"/>
                    <a:lumOff val="35000"/>
                  </a:schemeClr>
                </a:solidFill>
                <a:latin typeface="Kelpt Bold"/>
                <a:ea typeface="Kelpt Bold"/>
                <a:cs typeface="Kelpt Bold"/>
                <a:sym typeface="Kelpt Bold"/>
              </a:rPr>
              <a:t>&lt;</a:t>
            </a:r>
            <a:r>
              <a:rPr lang="en-US" sz="2800" b="1" dirty="0">
                <a:solidFill>
                  <a:schemeClr val="tx1">
                    <a:lumMod val="65000"/>
                    <a:lumOff val="35000"/>
                  </a:schemeClr>
                </a:solidFill>
                <a:latin typeface="Kelpt Bold"/>
                <a:ea typeface="Kelpt Bold"/>
                <a:cs typeface="Kelpt Bold"/>
                <a:sym typeface="Kelpt Bold"/>
              </a:rPr>
              <a:t>0.5 miles)</a:t>
            </a:r>
            <a:r>
              <a:rPr lang="id-ID" sz="2800" b="1" dirty="0">
                <a:solidFill>
                  <a:schemeClr val="tx1">
                    <a:lumMod val="65000"/>
                    <a:lumOff val="35000"/>
                  </a:schemeClr>
                </a:solidFill>
                <a:latin typeface="Kelpt Bold"/>
                <a:ea typeface="Kelpt Bold"/>
                <a:cs typeface="Kelpt Bold"/>
                <a:sym typeface="Kelpt Bold"/>
              </a:rPr>
              <a:t>.</a:t>
            </a:r>
            <a:endParaRPr lang="en-US" sz="2800" b="1" dirty="0">
              <a:solidFill>
                <a:srgbClr val="3986BF"/>
              </a:solidFill>
              <a:latin typeface="Kelpt Bold"/>
              <a:ea typeface="Kelpt Bold"/>
              <a:cs typeface="Kelpt Bold"/>
              <a:sym typeface="Kelpt Bold"/>
            </a:endParaRPr>
          </a:p>
        </p:txBody>
      </p:sp>
      <p:sp>
        <p:nvSpPr>
          <p:cNvPr id="19" name="Freeform 11">
            <a:extLst>
              <a:ext uri="{FF2B5EF4-FFF2-40B4-BE49-F238E27FC236}">
                <a16:creationId xmlns:a16="http://schemas.microsoft.com/office/drawing/2014/main" id="{6AF847C5-D338-A006-527A-205D6931BFE6}"/>
              </a:ext>
            </a:extLst>
          </p:cNvPr>
          <p:cNvSpPr/>
          <p:nvPr/>
        </p:nvSpPr>
        <p:spPr>
          <a:xfrm flipH="1">
            <a:off x="9571255" y="2860318"/>
            <a:ext cx="8277857" cy="6499186"/>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txBody>
          <a:bodyPr/>
          <a:lstStyle/>
          <a:p>
            <a:endParaRPr lang="en-ID" dirty="0"/>
          </a:p>
        </p:txBody>
      </p:sp>
      <p:sp>
        <p:nvSpPr>
          <p:cNvPr id="20" name="Freeform 11">
            <a:extLst>
              <a:ext uri="{FF2B5EF4-FFF2-40B4-BE49-F238E27FC236}">
                <a16:creationId xmlns:a16="http://schemas.microsoft.com/office/drawing/2014/main" id="{B9592295-1D97-E795-3C72-BE75ED9C71F9}"/>
              </a:ext>
            </a:extLst>
          </p:cNvPr>
          <p:cNvSpPr/>
          <p:nvPr/>
        </p:nvSpPr>
        <p:spPr>
          <a:xfrm flipH="1">
            <a:off x="9495793" y="2722241"/>
            <a:ext cx="8277857" cy="105119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pic>
        <p:nvPicPr>
          <p:cNvPr id="17" name="Picture 16">
            <a:extLst>
              <a:ext uri="{FF2B5EF4-FFF2-40B4-BE49-F238E27FC236}">
                <a16:creationId xmlns:a16="http://schemas.microsoft.com/office/drawing/2014/main" id="{920B21E5-3CA9-3AF6-3BBA-44C966E904E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33143" y="4438554"/>
            <a:ext cx="6827552" cy="3103432"/>
          </a:xfrm>
          <a:prstGeom prst="rect">
            <a:avLst/>
          </a:prstGeom>
        </p:spPr>
      </p:pic>
      <p:sp>
        <p:nvSpPr>
          <p:cNvPr id="21" name="TextBox 12">
            <a:extLst>
              <a:ext uri="{FF2B5EF4-FFF2-40B4-BE49-F238E27FC236}">
                <a16:creationId xmlns:a16="http://schemas.microsoft.com/office/drawing/2014/main" id="{9B8A40E2-8202-2C4C-D1F9-9AFAE254AA34}"/>
              </a:ext>
            </a:extLst>
          </p:cNvPr>
          <p:cNvSpPr txBox="1"/>
          <p:nvPr/>
        </p:nvSpPr>
        <p:spPr>
          <a:xfrm>
            <a:off x="10575256" y="3014675"/>
            <a:ext cx="6269853" cy="430887"/>
          </a:xfrm>
          <a:prstGeom prst="rect">
            <a:avLst/>
          </a:prstGeom>
        </p:spPr>
        <p:txBody>
          <a:bodyPr wrap="square" lIns="0" tIns="0" rIns="0" bIns="0" rtlCol="0" anchor="t">
            <a:spAutoFit/>
          </a:bodyPr>
          <a:lstStyle/>
          <a:p>
            <a:pPr algn="ctr"/>
            <a:r>
              <a:rPr lang="id-ID" sz="2800" b="1" dirty="0">
                <a:solidFill>
                  <a:srgbClr val="4180AC"/>
                </a:solidFill>
                <a:latin typeface="Kelpt Bold"/>
                <a:ea typeface="Kelpt Bold"/>
                <a:cs typeface="Kelpt Bold"/>
                <a:sym typeface="Kelpt Bold"/>
              </a:rPr>
              <a:t>UNUSUAL TIME TRAVEL BY BOROUGH</a:t>
            </a:r>
            <a:endParaRPr lang="en-US" sz="2800" b="1" dirty="0">
              <a:solidFill>
                <a:srgbClr val="4180AC"/>
              </a:solidFill>
              <a:latin typeface="Kelpt Bold"/>
              <a:ea typeface="Kelpt Bold"/>
              <a:cs typeface="Kelpt Bold"/>
              <a:sym typeface="Kelpt Bold"/>
            </a:endParaRPr>
          </a:p>
        </p:txBody>
      </p:sp>
      <p:graphicFrame>
        <p:nvGraphicFramePr>
          <p:cNvPr id="22" name="Chart 21">
            <a:extLst>
              <a:ext uri="{FF2B5EF4-FFF2-40B4-BE49-F238E27FC236}">
                <a16:creationId xmlns:a16="http://schemas.microsoft.com/office/drawing/2014/main" id="{4D608421-E9C5-184E-79DC-E1556E4822EF}"/>
              </a:ext>
            </a:extLst>
          </p:cNvPr>
          <p:cNvGraphicFramePr>
            <a:graphicFrameLocks/>
          </p:cNvGraphicFramePr>
          <p:nvPr>
            <p:extLst>
              <p:ext uri="{D42A27DB-BD31-4B8C-83A1-F6EECF244321}">
                <p14:modId xmlns:p14="http://schemas.microsoft.com/office/powerpoint/2010/main" val="1713859729"/>
              </p:ext>
            </p:extLst>
          </p:nvPr>
        </p:nvGraphicFramePr>
        <p:xfrm>
          <a:off x="101504" y="2921891"/>
          <a:ext cx="8615242" cy="5159683"/>
        </p:xfrm>
        <a:graphic>
          <a:graphicData uri="http://schemas.openxmlformats.org/drawingml/2006/chart">
            <c:chart xmlns:c="http://schemas.openxmlformats.org/drawingml/2006/chart" xmlns:r="http://schemas.openxmlformats.org/officeDocument/2006/relationships" r:id="rId5"/>
          </a:graphicData>
        </a:graphic>
      </p:graphicFrame>
      <p:sp>
        <p:nvSpPr>
          <p:cNvPr id="12" name="AutoShape 7">
            <a:extLst>
              <a:ext uri="{FF2B5EF4-FFF2-40B4-BE49-F238E27FC236}">
                <a16:creationId xmlns:a16="http://schemas.microsoft.com/office/drawing/2014/main" id="{7BDCFBFB-2BEC-0482-C769-56F6F9FF20B4}"/>
              </a:ext>
            </a:extLst>
          </p:cNvPr>
          <p:cNvSpPr/>
          <p:nvPr/>
        </p:nvSpPr>
        <p:spPr>
          <a:xfrm>
            <a:off x="1028700" y="9258300"/>
            <a:ext cx="15274619" cy="0"/>
          </a:xfrm>
          <a:prstGeom prst="line">
            <a:avLst/>
          </a:prstGeom>
          <a:ln w="38100" cap="flat">
            <a:solidFill>
              <a:srgbClr val="4180AC"/>
            </a:solidFill>
            <a:prstDash val="solid"/>
            <a:headEnd type="oval" w="lg" len="lg"/>
            <a:tailEnd type="none" w="sm" len="sm"/>
          </a:ln>
        </p:spPr>
      </p:sp>
      <p:grpSp>
        <p:nvGrpSpPr>
          <p:cNvPr id="13" name="Group 8">
            <a:extLst>
              <a:ext uri="{FF2B5EF4-FFF2-40B4-BE49-F238E27FC236}">
                <a16:creationId xmlns:a16="http://schemas.microsoft.com/office/drawing/2014/main" id="{83176199-2AF3-1AB1-F25B-6B6D10161EA8}"/>
              </a:ext>
            </a:extLst>
          </p:cNvPr>
          <p:cNvGrpSpPr/>
          <p:nvPr/>
        </p:nvGrpSpPr>
        <p:grpSpPr>
          <a:xfrm flipH="1">
            <a:off x="16303319" y="9120175"/>
            <a:ext cx="947796" cy="276250"/>
            <a:chOff x="0" y="0"/>
            <a:chExt cx="656421" cy="191324"/>
          </a:xfrm>
        </p:grpSpPr>
        <p:sp>
          <p:nvSpPr>
            <p:cNvPr id="14" name="Freeform 9">
              <a:extLst>
                <a:ext uri="{FF2B5EF4-FFF2-40B4-BE49-F238E27FC236}">
                  <a16:creationId xmlns:a16="http://schemas.microsoft.com/office/drawing/2014/main" id="{759FF9E4-580C-0B47-2DC2-315F85414CB5}"/>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8" name="TextBox 10">
              <a:extLst>
                <a:ext uri="{FF2B5EF4-FFF2-40B4-BE49-F238E27FC236}">
                  <a16:creationId xmlns:a16="http://schemas.microsoft.com/office/drawing/2014/main" id="{0229006C-AFA1-754A-40B2-3DB61792D482}"/>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10</a:t>
              </a:r>
            </a:p>
          </p:txBody>
        </p:sp>
      </p:grpSp>
    </p:spTree>
    <p:extLst>
      <p:ext uri="{BB962C8B-B14F-4D97-AF65-F5344CB8AC3E}">
        <p14:creationId xmlns:p14="http://schemas.microsoft.com/office/powerpoint/2010/main" val="3173195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9333962D-C0EA-D8CA-FF38-FAD962B16050}"/>
            </a:ext>
          </a:extLst>
        </p:cNvPr>
        <p:cNvGrpSpPr/>
        <p:nvPr/>
      </p:nvGrpSpPr>
      <p:grpSpPr>
        <a:xfrm>
          <a:off x="0" y="0"/>
          <a:ext cx="0" cy="0"/>
          <a:chOff x="0" y="0"/>
          <a:chExt cx="0" cy="0"/>
        </a:xfrm>
      </p:grpSpPr>
      <p:sp>
        <p:nvSpPr>
          <p:cNvPr id="11" name="Freeform 11">
            <a:extLst>
              <a:ext uri="{FF2B5EF4-FFF2-40B4-BE49-F238E27FC236}">
                <a16:creationId xmlns:a16="http://schemas.microsoft.com/office/drawing/2014/main" id="{8D87E828-A44C-4827-878D-6FD74309EA07}"/>
              </a:ext>
            </a:extLst>
          </p:cNvPr>
          <p:cNvSpPr/>
          <p:nvPr/>
        </p:nvSpPr>
        <p:spPr>
          <a:xfrm>
            <a:off x="-4071061" y="1655907"/>
            <a:ext cx="14232125" cy="7950910"/>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sp>
        <p:nvSpPr>
          <p:cNvPr id="15" name="Freeform 11">
            <a:extLst>
              <a:ext uri="{FF2B5EF4-FFF2-40B4-BE49-F238E27FC236}">
                <a16:creationId xmlns:a16="http://schemas.microsoft.com/office/drawing/2014/main" id="{6E66B564-4EC0-8E19-6AEA-99DDE59446DF}"/>
              </a:ext>
            </a:extLst>
          </p:cNvPr>
          <p:cNvSpPr/>
          <p:nvPr/>
        </p:nvSpPr>
        <p:spPr>
          <a:xfrm>
            <a:off x="0" y="209502"/>
            <a:ext cx="18288000" cy="203731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a:effectLst>
            <a:softEdge rad="114300"/>
          </a:effectLst>
        </p:spPr>
      </p:sp>
      <p:sp>
        <p:nvSpPr>
          <p:cNvPr id="19" name="Freeform 11">
            <a:extLst>
              <a:ext uri="{FF2B5EF4-FFF2-40B4-BE49-F238E27FC236}">
                <a16:creationId xmlns:a16="http://schemas.microsoft.com/office/drawing/2014/main" id="{CB6D3833-7190-2F18-7F6F-4855446334B8}"/>
              </a:ext>
            </a:extLst>
          </p:cNvPr>
          <p:cNvSpPr/>
          <p:nvPr/>
        </p:nvSpPr>
        <p:spPr>
          <a:xfrm flipH="1">
            <a:off x="9571255" y="2860318"/>
            <a:ext cx="8277857" cy="6499186"/>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txBody>
          <a:bodyPr/>
          <a:lstStyle/>
          <a:p>
            <a:endParaRPr lang="en-ID" dirty="0"/>
          </a:p>
        </p:txBody>
      </p:sp>
      <p:sp>
        <p:nvSpPr>
          <p:cNvPr id="20" name="Freeform 11">
            <a:extLst>
              <a:ext uri="{FF2B5EF4-FFF2-40B4-BE49-F238E27FC236}">
                <a16:creationId xmlns:a16="http://schemas.microsoft.com/office/drawing/2014/main" id="{83C30799-7BB2-2329-4100-AAD9FD7C5DC4}"/>
              </a:ext>
            </a:extLst>
          </p:cNvPr>
          <p:cNvSpPr/>
          <p:nvPr/>
        </p:nvSpPr>
        <p:spPr>
          <a:xfrm flipH="1">
            <a:off x="9495793" y="2722241"/>
            <a:ext cx="8277857" cy="1051193"/>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sp>
      <p:pic>
        <p:nvPicPr>
          <p:cNvPr id="17" name="Picture 16">
            <a:extLst>
              <a:ext uri="{FF2B5EF4-FFF2-40B4-BE49-F238E27FC236}">
                <a16:creationId xmlns:a16="http://schemas.microsoft.com/office/drawing/2014/main" id="{60A4D7E0-7D05-1433-4622-04834D3C294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333143" y="4369094"/>
            <a:ext cx="6827552" cy="3242352"/>
          </a:xfrm>
          <a:prstGeom prst="rect">
            <a:avLst/>
          </a:prstGeom>
        </p:spPr>
      </p:pic>
      <p:sp>
        <p:nvSpPr>
          <p:cNvPr id="21" name="TextBox 12">
            <a:extLst>
              <a:ext uri="{FF2B5EF4-FFF2-40B4-BE49-F238E27FC236}">
                <a16:creationId xmlns:a16="http://schemas.microsoft.com/office/drawing/2014/main" id="{2FF915A0-27FE-1DE8-1ED7-6C2583B8F41C}"/>
              </a:ext>
            </a:extLst>
          </p:cNvPr>
          <p:cNvSpPr txBox="1"/>
          <p:nvPr/>
        </p:nvSpPr>
        <p:spPr>
          <a:xfrm>
            <a:off x="10575256" y="3014675"/>
            <a:ext cx="6269853" cy="430887"/>
          </a:xfrm>
          <a:prstGeom prst="rect">
            <a:avLst/>
          </a:prstGeom>
        </p:spPr>
        <p:txBody>
          <a:bodyPr wrap="square" lIns="0" tIns="0" rIns="0" bIns="0" rtlCol="0" anchor="t">
            <a:spAutoFit/>
          </a:bodyPr>
          <a:lstStyle/>
          <a:p>
            <a:pPr algn="ctr"/>
            <a:r>
              <a:rPr lang="id-ID" sz="2800" b="1" dirty="0">
                <a:solidFill>
                  <a:srgbClr val="4180AC"/>
                </a:solidFill>
                <a:latin typeface="Kelpt Bold"/>
                <a:ea typeface="Kelpt Bold"/>
                <a:cs typeface="Kelpt Bold"/>
                <a:sym typeface="Kelpt Bold"/>
              </a:rPr>
              <a:t>UNUSUAL RATE CODE FEE BY BOROUGH</a:t>
            </a:r>
            <a:endParaRPr lang="en-US" sz="2800" b="1" dirty="0">
              <a:solidFill>
                <a:srgbClr val="4180AC"/>
              </a:solidFill>
              <a:latin typeface="Kelpt Bold"/>
              <a:ea typeface="Kelpt Bold"/>
              <a:cs typeface="Kelpt Bold"/>
              <a:sym typeface="Kelpt Bold"/>
            </a:endParaRPr>
          </a:p>
        </p:txBody>
      </p:sp>
      <p:graphicFrame>
        <p:nvGraphicFramePr>
          <p:cNvPr id="22" name="Chart 21">
            <a:extLst>
              <a:ext uri="{FF2B5EF4-FFF2-40B4-BE49-F238E27FC236}">
                <a16:creationId xmlns:a16="http://schemas.microsoft.com/office/drawing/2014/main" id="{8467337C-6484-C157-9298-93A21E25C840}"/>
              </a:ext>
            </a:extLst>
          </p:cNvPr>
          <p:cNvGraphicFramePr>
            <a:graphicFrameLocks/>
          </p:cNvGraphicFramePr>
          <p:nvPr>
            <p:extLst>
              <p:ext uri="{D42A27DB-BD31-4B8C-83A1-F6EECF244321}">
                <p14:modId xmlns:p14="http://schemas.microsoft.com/office/powerpoint/2010/main" val="2896166811"/>
              </p:ext>
            </p:extLst>
          </p:nvPr>
        </p:nvGraphicFramePr>
        <p:xfrm>
          <a:off x="3962400" y="2921891"/>
          <a:ext cx="5401759" cy="515968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Table 11">
            <a:extLst>
              <a:ext uri="{FF2B5EF4-FFF2-40B4-BE49-F238E27FC236}">
                <a16:creationId xmlns:a16="http://schemas.microsoft.com/office/drawing/2014/main" id="{BB52F1A8-E486-6A27-F578-F774089D18F9}"/>
              </a:ext>
            </a:extLst>
          </p:cNvPr>
          <p:cNvGraphicFramePr>
            <a:graphicFrameLocks noGrp="1"/>
          </p:cNvGraphicFramePr>
          <p:nvPr>
            <p:extLst>
              <p:ext uri="{D42A27DB-BD31-4B8C-83A1-F6EECF244321}">
                <p14:modId xmlns:p14="http://schemas.microsoft.com/office/powerpoint/2010/main" val="368761165"/>
              </p:ext>
            </p:extLst>
          </p:nvPr>
        </p:nvGraphicFramePr>
        <p:xfrm>
          <a:off x="282194" y="3179221"/>
          <a:ext cx="4137406" cy="4660149"/>
        </p:xfrm>
        <a:graphic>
          <a:graphicData uri="http://schemas.openxmlformats.org/drawingml/2006/table">
            <a:tbl>
              <a:tblPr>
                <a:tableStyleId>{5C22544A-7EE6-4342-B048-85BDC9FD1C3A}</a:tableStyleId>
              </a:tblPr>
              <a:tblGrid>
                <a:gridCol w="1698806">
                  <a:extLst>
                    <a:ext uri="{9D8B030D-6E8A-4147-A177-3AD203B41FA5}">
                      <a16:colId xmlns:a16="http://schemas.microsoft.com/office/drawing/2014/main" val="3317213994"/>
                    </a:ext>
                  </a:extLst>
                </a:gridCol>
                <a:gridCol w="2438600">
                  <a:extLst>
                    <a:ext uri="{9D8B030D-6E8A-4147-A177-3AD203B41FA5}">
                      <a16:colId xmlns:a16="http://schemas.microsoft.com/office/drawing/2014/main" val="2460786154"/>
                    </a:ext>
                  </a:extLst>
                </a:gridCol>
              </a:tblGrid>
              <a:tr h="253200">
                <a:tc>
                  <a:txBody>
                    <a:bodyPr/>
                    <a:lstStyle/>
                    <a:p>
                      <a:pPr algn="ctr" fontAlgn="b"/>
                      <a:r>
                        <a:rPr lang="en-ID" sz="1600" u="none" strike="noStrike">
                          <a:effectLst/>
                        </a:rPr>
                        <a:t>Rate Code  </a:t>
                      </a:r>
                      <a:endParaRPr lang="en-ID" sz="1600" b="0" i="0" u="none" strike="noStrike">
                        <a:solidFill>
                          <a:srgbClr val="000000"/>
                        </a:solidFill>
                        <a:effectLst/>
                        <a:latin typeface="Calibri" panose="020F0502020204030204" pitchFamily="34" charset="0"/>
                      </a:endParaRPr>
                    </a:p>
                  </a:txBody>
                  <a:tcPr marL="6366" marR="6366" marT="6366" marB="0" anchor="b"/>
                </a:tc>
                <a:tc>
                  <a:txBody>
                    <a:bodyPr/>
                    <a:lstStyle/>
                    <a:p>
                      <a:pPr algn="ctr" fontAlgn="b"/>
                      <a:r>
                        <a:rPr lang="en-ID" sz="1600" u="none" strike="noStrike" dirty="0">
                          <a:effectLst/>
                        </a:rPr>
                        <a:t>Description</a:t>
                      </a:r>
                      <a:endParaRPr lang="en-ID" sz="1600" b="0" i="0" u="none" strike="noStrike" dirty="0">
                        <a:solidFill>
                          <a:srgbClr val="000000"/>
                        </a:solidFill>
                        <a:effectLst/>
                        <a:latin typeface="Calibri" panose="020F0502020204030204" pitchFamily="34" charset="0"/>
                      </a:endParaRPr>
                    </a:p>
                  </a:txBody>
                  <a:tcPr marL="6366" marR="6366" marT="6366" marB="0" anchor="b"/>
                </a:tc>
                <a:extLst>
                  <a:ext uri="{0D108BD9-81ED-4DB2-BD59-A6C34878D82A}">
                    <a16:rowId xmlns:a16="http://schemas.microsoft.com/office/drawing/2014/main" val="3792273834"/>
                  </a:ext>
                </a:extLst>
              </a:tr>
              <a:tr h="686696">
                <a:tc>
                  <a:txBody>
                    <a:bodyPr/>
                    <a:lstStyle/>
                    <a:p>
                      <a:pPr algn="l" fontAlgn="b"/>
                      <a:r>
                        <a:rPr lang="en-ID" sz="1600" u="none" strike="noStrike" dirty="0">
                          <a:effectLst/>
                        </a:rPr>
                        <a:t>1 – Standard Rate  </a:t>
                      </a:r>
                      <a:endParaRPr lang="en-ID" sz="1600" b="0" i="0" u="none" strike="noStrike" dirty="0">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Standard rates within NYC city limits (5 boroughs)</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1785459997"/>
                  </a:ext>
                </a:extLst>
              </a:tr>
              <a:tr h="800072">
                <a:tc>
                  <a:txBody>
                    <a:bodyPr/>
                    <a:lstStyle/>
                    <a:p>
                      <a:pPr algn="l" fontAlgn="b"/>
                      <a:r>
                        <a:rPr lang="en-ID" sz="1600" u="none" strike="noStrike" dirty="0">
                          <a:effectLst/>
                        </a:rPr>
                        <a:t>2 – JFK    </a:t>
                      </a:r>
                      <a:endParaRPr lang="en-ID" sz="1600" b="0" i="0" u="none" strike="noStrike" dirty="0">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Fixed fare to/from JFK Airport and Manhattan.</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2016166398"/>
                  </a:ext>
                </a:extLst>
              </a:tr>
              <a:tr h="573321">
                <a:tc>
                  <a:txBody>
                    <a:bodyPr/>
                    <a:lstStyle/>
                    <a:p>
                      <a:pPr algn="l" fontAlgn="b"/>
                      <a:r>
                        <a:rPr lang="en-ID" sz="1600" u="none" strike="noStrike" dirty="0">
                          <a:effectLst/>
                        </a:rPr>
                        <a:t>3 – Newark </a:t>
                      </a:r>
                      <a:endParaRPr lang="en-ID" sz="1600" b="0" i="0" u="none" strike="noStrike" dirty="0">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Travel from/to Newark Airport (EWR).</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2152886840"/>
                  </a:ext>
                </a:extLst>
              </a:tr>
              <a:tr h="746716">
                <a:tc>
                  <a:txBody>
                    <a:bodyPr/>
                    <a:lstStyle/>
                    <a:p>
                      <a:pPr algn="l" fontAlgn="b"/>
                      <a:r>
                        <a:rPr lang="en-ID" sz="1600" u="none" strike="noStrike" dirty="0">
                          <a:effectLst/>
                        </a:rPr>
                        <a:t>4 – Nassau/Westchester</a:t>
                      </a:r>
                      <a:endParaRPr lang="en-ID" sz="1600" b="0" i="0" u="none" strike="noStrike" dirty="0">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Travel out of NYC to Nassau or Westchester counties.</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4000834202"/>
                  </a:ext>
                </a:extLst>
              </a:tr>
              <a:tr h="913448">
                <a:tc>
                  <a:txBody>
                    <a:bodyPr/>
                    <a:lstStyle/>
                    <a:p>
                      <a:pPr algn="l" fontAlgn="b"/>
                      <a:r>
                        <a:rPr lang="en-ID" sz="1600" u="none" strike="noStrike" dirty="0">
                          <a:effectLst/>
                        </a:rPr>
                        <a:t>5 – Negotiated Fare</a:t>
                      </a:r>
                      <a:endParaRPr lang="en-ID" sz="1600" b="0" i="0" u="none" strike="noStrike" dirty="0">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Pre-agreed rates, usually for specific trips or specialized services.</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2323959201"/>
                  </a:ext>
                </a:extLst>
              </a:tr>
              <a:tr h="686696">
                <a:tc>
                  <a:txBody>
                    <a:bodyPr/>
                    <a:lstStyle/>
                    <a:p>
                      <a:pPr algn="l" fontAlgn="b"/>
                      <a:r>
                        <a:rPr lang="en-ID" sz="1600" u="none" strike="noStrike">
                          <a:effectLst/>
                        </a:rPr>
                        <a:t>6 – Group Ride </a:t>
                      </a:r>
                      <a:endParaRPr lang="en-ID" sz="1600" b="0" i="0" u="none" strike="noStrike">
                        <a:solidFill>
                          <a:srgbClr val="000000"/>
                        </a:solidFill>
                        <a:effectLst/>
                        <a:latin typeface="Calibri" panose="020F0502020204030204" pitchFamily="34" charset="0"/>
                      </a:endParaRPr>
                    </a:p>
                  </a:txBody>
                  <a:tcPr marL="6366" marR="6366" marT="6366" marB="0" anchor="ctr"/>
                </a:tc>
                <a:tc>
                  <a:txBody>
                    <a:bodyPr/>
                    <a:lstStyle/>
                    <a:p>
                      <a:pPr algn="l" fontAlgn="b"/>
                      <a:r>
                        <a:rPr lang="en-US" sz="1600" u="none" strike="noStrike" dirty="0">
                          <a:effectLst/>
                        </a:rPr>
                        <a:t>Special fares for group rides on certain routes.</a:t>
                      </a:r>
                      <a:endParaRPr lang="en-US" sz="1600" b="0" i="0" u="none" strike="noStrike" dirty="0">
                        <a:solidFill>
                          <a:srgbClr val="000000"/>
                        </a:solidFill>
                        <a:effectLst/>
                        <a:latin typeface="Calibri" panose="020F0502020204030204" pitchFamily="34" charset="0"/>
                      </a:endParaRPr>
                    </a:p>
                  </a:txBody>
                  <a:tcPr marL="6366" marR="6366" marT="6366" marB="0" anchor="ctr"/>
                </a:tc>
                <a:extLst>
                  <a:ext uri="{0D108BD9-81ED-4DB2-BD59-A6C34878D82A}">
                    <a16:rowId xmlns:a16="http://schemas.microsoft.com/office/drawing/2014/main" val="4282598184"/>
                  </a:ext>
                </a:extLst>
              </a:tr>
            </a:tbl>
          </a:graphicData>
        </a:graphic>
      </p:graphicFrame>
      <p:sp>
        <p:nvSpPr>
          <p:cNvPr id="14" name="TextBox 12">
            <a:extLst>
              <a:ext uri="{FF2B5EF4-FFF2-40B4-BE49-F238E27FC236}">
                <a16:creationId xmlns:a16="http://schemas.microsoft.com/office/drawing/2014/main" id="{8B5E4AF9-AFCA-67E8-0778-E343A2ABC037}"/>
              </a:ext>
            </a:extLst>
          </p:cNvPr>
          <p:cNvSpPr txBox="1"/>
          <p:nvPr/>
        </p:nvSpPr>
        <p:spPr>
          <a:xfrm>
            <a:off x="1028700" y="676845"/>
            <a:ext cx="16230600" cy="984885"/>
          </a:xfrm>
          <a:prstGeom prst="rect">
            <a:avLst/>
          </a:prstGeom>
        </p:spPr>
        <p:txBody>
          <a:bodyPr wrap="square" lIns="0" tIns="0" rIns="0" bIns="0" rtlCol="0" anchor="t">
            <a:spAutoFit/>
          </a:bodyPr>
          <a:lstStyle/>
          <a:p>
            <a:pPr algn="ctr"/>
            <a:r>
              <a:rPr lang="en-US" sz="2800" b="1" dirty="0">
                <a:solidFill>
                  <a:schemeClr val="tx1">
                    <a:lumMod val="65000"/>
                    <a:lumOff val="35000"/>
                  </a:schemeClr>
                </a:solidFill>
                <a:latin typeface="Kelpt Bold"/>
                <a:ea typeface="Kelpt Bold"/>
                <a:cs typeface="Kelpt Bold"/>
                <a:sym typeface="Kelpt Bold"/>
              </a:rPr>
              <a:t>There were </a:t>
            </a:r>
            <a:r>
              <a:rPr lang="id-ID" sz="3600" b="1" dirty="0">
                <a:solidFill>
                  <a:srgbClr val="3986BF"/>
                </a:solidFill>
                <a:latin typeface="Kelpt Bold"/>
                <a:ea typeface="Kelpt Bold"/>
                <a:cs typeface="Kelpt Bold"/>
                <a:sym typeface="Kelpt Bold"/>
              </a:rPr>
              <a:t>317</a:t>
            </a:r>
            <a:r>
              <a:rPr lang="en-US" sz="2800" b="1" dirty="0">
                <a:solidFill>
                  <a:schemeClr val="tx1">
                    <a:lumMod val="65000"/>
                    <a:lumOff val="35000"/>
                  </a:schemeClr>
                </a:solidFill>
                <a:latin typeface="Kelpt Bold"/>
                <a:ea typeface="Kelpt Bold"/>
                <a:cs typeface="Kelpt Bold"/>
                <a:sym typeface="Kelpt Bold"/>
              </a:rPr>
              <a:t> trips or about </a:t>
            </a:r>
            <a:r>
              <a:rPr lang="en-US" sz="3600" b="1" dirty="0">
                <a:solidFill>
                  <a:srgbClr val="3986BF"/>
                </a:solidFill>
                <a:latin typeface="Kelpt Bold"/>
                <a:ea typeface="Kelpt Bold"/>
                <a:cs typeface="Kelpt Bold"/>
                <a:sym typeface="Kelpt Bold"/>
              </a:rPr>
              <a:t>0.</a:t>
            </a:r>
            <a:r>
              <a:rPr lang="id-ID" sz="3600" b="1" dirty="0">
                <a:solidFill>
                  <a:srgbClr val="3986BF"/>
                </a:solidFill>
                <a:latin typeface="Kelpt Bold"/>
                <a:ea typeface="Kelpt Bold"/>
                <a:cs typeface="Kelpt Bold"/>
                <a:sym typeface="Kelpt Bold"/>
              </a:rPr>
              <a:t>5</a:t>
            </a:r>
            <a:r>
              <a:rPr lang="en-US" sz="3600" b="1" dirty="0">
                <a:solidFill>
                  <a:srgbClr val="3986BF"/>
                </a:solidFill>
                <a:latin typeface="Kelpt Bold"/>
                <a:ea typeface="Kelpt Bold"/>
                <a:cs typeface="Kelpt Bold"/>
                <a:sym typeface="Kelpt Bold"/>
              </a:rPr>
              <a:t>% </a:t>
            </a:r>
            <a:r>
              <a:rPr lang="en-US" sz="2800" b="1" dirty="0">
                <a:solidFill>
                  <a:schemeClr val="tx1">
                    <a:lumMod val="65000"/>
                    <a:lumOff val="35000"/>
                  </a:schemeClr>
                </a:solidFill>
                <a:latin typeface="Kelpt Bold"/>
                <a:ea typeface="Kelpt Bold"/>
                <a:cs typeface="Kelpt Bold"/>
                <a:sym typeface="Kelpt Bold"/>
              </a:rPr>
              <a:t>of the total trips, indicating </a:t>
            </a:r>
            <a:r>
              <a:rPr lang="id-ID" sz="3600" b="1" dirty="0" err="1">
                <a:solidFill>
                  <a:srgbClr val="3986BF"/>
                </a:solidFill>
                <a:latin typeface="Kelpt Bold"/>
                <a:sym typeface="Kelpt Bold"/>
              </a:rPr>
              <a:t>Unusual</a:t>
            </a:r>
            <a:r>
              <a:rPr lang="id-ID" sz="2800" b="1" dirty="0">
                <a:solidFill>
                  <a:schemeClr val="tx1">
                    <a:lumMod val="65000"/>
                    <a:lumOff val="35000"/>
                  </a:schemeClr>
                </a:solidFill>
                <a:latin typeface="Kelpt Bold"/>
                <a:ea typeface="Kelpt Bold"/>
                <a:cs typeface="Kelpt Bold"/>
                <a:sym typeface="Kelpt Bold"/>
              </a:rPr>
              <a:t> </a:t>
            </a:r>
            <a:r>
              <a:rPr lang="id-ID" sz="3600" b="1" dirty="0">
                <a:solidFill>
                  <a:srgbClr val="3986BF"/>
                </a:solidFill>
                <a:latin typeface="Kelpt Bold"/>
                <a:ea typeface="Kelpt Bold"/>
                <a:cs typeface="Kelpt Bold"/>
                <a:sym typeface="Kelpt Bold"/>
              </a:rPr>
              <a:t>Rate Code </a:t>
            </a:r>
            <a:r>
              <a:rPr lang="id-ID" sz="3600" b="1" dirty="0" err="1">
                <a:solidFill>
                  <a:srgbClr val="3986BF"/>
                </a:solidFill>
                <a:latin typeface="Kelpt Bold"/>
                <a:ea typeface="Kelpt Bold"/>
                <a:cs typeface="Kelpt Bold"/>
                <a:sym typeface="Kelpt Bold"/>
              </a:rPr>
              <a:t>Fee</a:t>
            </a:r>
            <a:r>
              <a:rPr lang="en-US" sz="2800" b="1" dirty="0">
                <a:solidFill>
                  <a:schemeClr val="tx1">
                    <a:lumMod val="65000"/>
                    <a:lumOff val="35000"/>
                  </a:schemeClr>
                </a:solidFill>
                <a:latin typeface="Kelpt Bold"/>
                <a:ea typeface="Kelpt Bold"/>
                <a:cs typeface="Kelpt Bold"/>
                <a:sym typeface="Kelpt Bold"/>
              </a:rPr>
              <a:t>. </a:t>
            </a:r>
            <a:r>
              <a:rPr lang="id-ID" sz="2800" b="1" dirty="0">
                <a:solidFill>
                  <a:schemeClr val="tx1">
                    <a:lumMod val="65000"/>
                    <a:lumOff val="35000"/>
                  </a:schemeClr>
                </a:solidFill>
                <a:latin typeface="Kelpt Bold"/>
                <a:ea typeface="Kelpt Bold"/>
                <a:cs typeface="Kelpt Bold"/>
                <a:sym typeface="Kelpt Bold"/>
              </a:rPr>
              <a:t> </a:t>
            </a:r>
          </a:p>
          <a:p>
            <a:pPr algn="ctr"/>
            <a:r>
              <a:rPr lang="id-ID" sz="2800" b="1" dirty="0">
                <a:solidFill>
                  <a:schemeClr val="tx1">
                    <a:lumMod val="65000"/>
                    <a:lumOff val="35000"/>
                  </a:schemeClr>
                </a:solidFill>
                <a:latin typeface="Kelpt Bold"/>
                <a:ea typeface="Kelpt Bold"/>
                <a:cs typeface="Kelpt Bold"/>
                <a:sym typeface="Kelpt Bold"/>
              </a:rPr>
              <a:t>W</a:t>
            </a:r>
            <a:r>
              <a:rPr lang="en-US" sz="2800" b="1" dirty="0" err="1">
                <a:solidFill>
                  <a:schemeClr val="tx1">
                    <a:lumMod val="65000"/>
                    <a:lumOff val="35000"/>
                  </a:schemeClr>
                </a:solidFill>
                <a:latin typeface="Kelpt Bold"/>
                <a:ea typeface="Kelpt Bold"/>
                <a:cs typeface="Kelpt Bold"/>
                <a:sym typeface="Kelpt Bold"/>
              </a:rPr>
              <a:t>ith</a:t>
            </a:r>
            <a:r>
              <a:rPr lang="en-US" sz="2800" b="1" dirty="0">
                <a:solidFill>
                  <a:schemeClr val="tx1">
                    <a:lumMod val="65000"/>
                    <a:lumOff val="35000"/>
                  </a:schemeClr>
                </a:solidFill>
                <a:latin typeface="Kelpt Bold"/>
                <a:ea typeface="Kelpt Bold"/>
                <a:cs typeface="Kelpt Bold"/>
                <a:sym typeface="Kelpt Bold"/>
              </a:rPr>
              <a:t> indications of trips that do not match the fare, in pick-up and drop-off locations</a:t>
            </a:r>
            <a:r>
              <a:rPr lang="id-ID" sz="2800" b="1" dirty="0">
                <a:solidFill>
                  <a:schemeClr val="tx1">
                    <a:lumMod val="65000"/>
                    <a:lumOff val="35000"/>
                  </a:schemeClr>
                </a:solidFill>
                <a:latin typeface="Kelpt Bold"/>
                <a:ea typeface="Kelpt Bold"/>
                <a:cs typeface="Kelpt Bold"/>
                <a:sym typeface="Kelpt Bold"/>
              </a:rPr>
              <a:t>.</a:t>
            </a:r>
            <a:endParaRPr lang="en-US" sz="2800" b="1" dirty="0">
              <a:solidFill>
                <a:srgbClr val="3986BF"/>
              </a:solidFill>
              <a:latin typeface="Kelpt Bold"/>
              <a:ea typeface="Kelpt Bold"/>
              <a:cs typeface="Kelpt Bold"/>
              <a:sym typeface="Kelpt Bold"/>
            </a:endParaRPr>
          </a:p>
        </p:txBody>
      </p:sp>
      <p:sp>
        <p:nvSpPr>
          <p:cNvPr id="16" name="AutoShape 7">
            <a:extLst>
              <a:ext uri="{FF2B5EF4-FFF2-40B4-BE49-F238E27FC236}">
                <a16:creationId xmlns:a16="http://schemas.microsoft.com/office/drawing/2014/main" id="{A2E3E8D6-3E11-06B1-AAB1-266F26C3A2E8}"/>
              </a:ext>
            </a:extLst>
          </p:cNvPr>
          <p:cNvSpPr/>
          <p:nvPr/>
        </p:nvSpPr>
        <p:spPr>
          <a:xfrm>
            <a:off x="1028700" y="9258300"/>
            <a:ext cx="15274619" cy="0"/>
          </a:xfrm>
          <a:prstGeom prst="line">
            <a:avLst/>
          </a:prstGeom>
          <a:ln w="38100" cap="flat">
            <a:solidFill>
              <a:srgbClr val="4180AC"/>
            </a:solidFill>
            <a:prstDash val="solid"/>
            <a:headEnd type="oval" w="lg" len="lg"/>
            <a:tailEnd type="none" w="sm" len="sm"/>
          </a:ln>
        </p:spPr>
      </p:sp>
      <p:grpSp>
        <p:nvGrpSpPr>
          <p:cNvPr id="18" name="Group 8">
            <a:extLst>
              <a:ext uri="{FF2B5EF4-FFF2-40B4-BE49-F238E27FC236}">
                <a16:creationId xmlns:a16="http://schemas.microsoft.com/office/drawing/2014/main" id="{B8723770-7D38-3D3D-DF13-7045C25B2824}"/>
              </a:ext>
            </a:extLst>
          </p:cNvPr>
          <p:cNvGrpSpPr/>
          <p:nvPr/>
        </p:nvGrpSpPr>
        <p:grpSpPr>
          <a:xfrm flipH="1">
            <a:off x="16303319" y="9120175"/>
            <a:ext cx="947796" cy="276250"/>
            <a:chOff x="0" y="0"/>
            <a:chExt cx="656421" cy="191324"/>
          </a:xfrm>
        </p:grpSpPr>
        <p:sp>
          <p:nvSpPr>
            <p:cNvPr id="24" name="Freeform 9">
              <a:extLst>
                <a:ext uri="{FF2B5EF4-FFF2-40B4-BE49-F238E27FC236}">
                  <a16:creationId xmlns:a16="http://schemas.microsoft.com/office/drawing/2014/main" id="{D68668E9-EB4A-6E68-F0FD-EC2579175319}"/>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25" name="TextBox 10">
              <a:extLst>
                <a:ext uri="{FF2B5EF4-FFF2-40B4-BE49-F238E27FC236}">
                  <a16:creationId xmlns:a16="http://schemas.microsoft.com/office/drawing/2014/main" id="{0BAE9189-9BF6-53AF-BB0B-693C8D77A738}"/>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11</a:t>
              </a:r>
            </a:p>
          </p:txBody>
        </p:sp>
      </p:grpSp>
    </p:spTree>
    <p:extLst>
      <p:ext uri="{BB962C8B-B14F-4D97-AF65-F5344CB8AC3E}">
        <p14:creationId xmlns:p14="http://schemas.microsoft.com/office/powerpoint/2010/main" val="3646707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18FC5F67-61BF-ED4D-D11B-E5E10DF3F42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42DFBBF-4A20-9D88-FF86-038E8887249D}"/>
              </a:ext>
            </a:extLst>
          </p:cNvPr>
          <p:cNvSpPr txBox="1"/>
          <p:nvPr/>
        </p:nvSpPr>
        <p:spPr>
          <a:xfrm>
            <a:off x="990600" y="2935444"/>
            <a:ext cx="9614951" cy="2585323"/>
          </a:xfrm>
          <a:prstGeom prst="rect">
            <a:avLst/>
          </a:prstGeom>
        </p:spPr>
        <p:txBody>
          <a:bodyPr wrap="square" lIns="0" tIns="0" rIns="0" bIns="0" rtlCol="0" anchor="t">
            <a:spAutoFit/>
          </a:bodyPr>
          <a:lstStyle/>
          <a:p>
            <a:pPr algn="just"/>
            <a:r>
              <a:rPr lang="en-US" sz="2400" dirty="0">
                <a:solidFill>
                  <a:srgbClr val="4180AC"/>
                </a:solidFill>
                <a:latin typeface="Canva Sans"/>
                <a:ea typeface="Canva Sans"/>
                <a:cs typeface="Canva Sans"/>
                <a:sym typeface="Canva Sans"/>
              </a:rPr>
              <a:t>Queens became the borough with the highest number of cases, far surpassing the others. A possible reason for this is its proximity to JFK Airport and LaGuardia Airport, which may increase the risk of fraudulent activities or unclear travel patterns. Additionally, Queens has extensive industrial, commercial, and residential areas, resulting in more diverse travel activities.</a:t>
            </a:r>
            <a:endParaRPr lang="id-ID" sz="2400" dirty="0">
              <a:solidFill>
                <a:srgbClr val="4180AC"/>
              </a:solidFill>
              <a:latin typeface="Canva Sans"/>
              <a:ea typeface="Canva Sans"/>
              <a:cs typeface="Canva Sans"/>
              <a:sym typeface="Canva Sans"/>
            </a:endParaRPr>
          </a:p>
        </p:txBody>
      </p:sp>
      <p:graphicFrame>
        <p:nvGraphicFramePr>
          <p:cNvPr id="12" name="Chart 11">
            <a:extLst>
              <a:ext uri="{FF2B5EF4-FFF2-40B4-BE49-F238E27FC236}">
                <a16:creationId xmlns:a16="http://schemas.microsoft.com/office/drawing/2014/main" id="{57062F0D-D3FE-FB15-DE2A-B537F49FAEC9}"/>
              </a:ext>
            </a:extLst>
          </p:cNvPr>
          <p:cNvGraphicFramePr>
            <a:graphicFrameLocks/>
          </p:cNvGraphicFramePr>
          <p:nvPr>
            <p:extLst>
              <p:ext uri="{D42A27DB-BD31-4B8C-83A1-F6EECF244321}">
                <p14:modId xmlns:p14="http://schemas.microsoft.com/office/powerpoint/2010/main" val="2295935889"/>
              </p:ext>
            </p:extLst>
          </p:nvPr>
        </p:nvGraphicFramePr>
        <p:xfrm>
          <a:off x="10744200" y="1077394"/>
          <a:ext cx="7244539" cy="6705600"/>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Box 4">
            <a:extLst>
              <a:ext uri="{FF2B5EF4-FFF2-40B4-BE49-F238E27FC236}">
                <a16:creationId xmlns:a16="http://schemas.microsoft.com/office/drawing/2014/main" id="{2CF31330-DA9D-C6AA-3B6A-6CD62E616700}"/>
              </a:ext>
            </a:extLst>
          </p:cNvPr>
          <p:cNvSpPr txBox="1"/>
          <p:nvPr/>
        </p:nvSpPr>
        <p:spPr>
          <a:xfrm>
            <a:off x="990600" y="1046668"/>
            <a:ext cx="9614951" cy="1354217"/>
          </a:xfrm>
          <a:prstGeom prst="rect">
            <a:avLst/>
          </a:prstGeom>
        </p:spPr>
        <p:txBody>
          <a:bodyPr wrap="square" lIns="0" tIns="0" rIns="0" bIns="0" rtlCol="0" anchor="t">
            <a:spAutoFit/>
          </a:bodyPr>
          <a:lstStyle/>
          <a:p>
            <a:pPr algn="just"/>
            <a:r>
              <a:rPr lang="en-US" sz="4400" b="1" dirty="0">
                <a:solidFill>
                  <a:srgbClr val="595959"/>
                </a:solidFill>
                <a:latin typeface="Kelpt Bold"/>
                <a:ea typeface="Kelpt Bold"/>
                <a:cs typeface="Kelpt Bold"/>
                <a:sym typeface="Kelpt Bold"/>
              </a:rPr>
              <a:t>With </a:t>
            </a:r>
            <a:r>
              <a:rPr lang="en-US" sz="4400" b="1" dirty="0">
                <a:solidFill>
                  <a:srgbClr val="3986BF"/>
                </a:solidFill>
                <a:latin typeface="Kelpt Bold"/>
                <a:ea typeface="Kelpt Bold"/>
                <a:cs typeface="Kelpt Bold"/>
                <a:sym typeface="Kelpt Bold"/>
              </a:rPr>
              <a:t>1,</a:t>
            </a:r>
            <a:r>
              <a:rPr lang="id-ID" sz="4400" b="1" dirty="0">
                <a:solidFill>
                  <a:srgbClr val="3986BF"/>
                </a:solidFill>
                <a:latin typeface="Kelpt Bold"/>
                <a:ea typeface="Kelpt Bold"/>
                <a:cs typeface="Kelpt Bold"/>
                <a:sym typeface="Kelpt Bold"/>
              </a:rPr>
              <a:t>2</a:t>
            </a:r>
            <a:r>
              <a:rPr lang="en-US" sz="4400" b="1" dirty="0">
                <a:solidFill>
                  <a:srgbClr val="3986BF"/>
                </a:solidFill>
                <a:latin typeface="Kelpt Bold"/>
                <a:ea typeface="Kelpt Bold"/>
                <a:cs typeface="Kelpt Bold"/>
                <a:sym typeface="Kelpt Bold"/>
              </a:rPr>
              <a:t>1</a:t>
            </a:r>
            <a:r>
              <a:rPr lang="id-ID" sz="4400" b="1" dirty="0">
                <a:solidFill>
                  <a:srgbClr val="3986BF"/>
                </a:solidFill>
                <a:latin typeface="Kelpt Bold"/>
                <a:ea typeface="Kelpt Bold"/>
                <a:cs typeface="Kelpt Bold"/>
                <a:sym typeface="Kelpt Bold"/>
              </a:rPr>
              <a:t>8</a:t>
            </a:r>
            <a:r>
              <a:rPr lang="en-US" sz="4400" b="1" dirty="0">
                <a:solidFill>
                  <a:srgbClr val="595959"/>
                </a:solidFill>
                <a:latin typeface="Kelpt Bold"/>
                <a:ea typeface="Kelpt Bold"/>
                <a:cs typeface="Kelpt Bold"/>
                <a:sym typeface="Kelpt Bold"/>
              </a:rPr>
              <a:t> cases, Queens has become the center of suspicious travel.</a:t>
            </a:r>
          </a:p>
        </p:txBody>
      </p:sp>
      <p:grpSp>
        <p:nvGrpSpPr>
          <p:cNvPr id="16" name="Group 8">
            <a:extLst>
              <a:ext uri="{FF2B5EF4-FFF2-40B4-BE49-F238E27FC236}">
                <a16:creationId xmlns:a16="http://schemas.microsoft.com/office/drawing/2014/main" id="{A7296AA4-84DF-6A03-2F5C-AF75A87293B0}"/>
              </a:ext>
            </a:extLst>
          </p:cNvPr>
          <p:cNvGrpSpPr/>
          <p:nvPr/>
        </p:nvGrpSpPr>
        <p:grpSpPr>
          <a:xfrm flipH="1">
            <a:off x="16303319" y="9065163"/>
            <a:ext cx="947796" cy="331262"/>
            <a:chOff x="0" y="-38100"/>
            <a:chExt cx="656421" cy="229424"/>
          </a:xfrm>
        </p:grpSpPr>
        <p:sp>
          <p:nvSpPr>
            <p:cNvPr id="17" name="Freeform 9">
              <a:extLst>
                <a:ext uri="{FF2B5EF4-FFF2-40B4-BE49-F238E27FC236}">
                  <a16:creationId xmlns:a16="http://schemas.microsoft.com/office/drawing/2014/main" id="{9AAC7238-AE20-9FBF-5DA0-FAB7F63D8534}"/>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8" name="TextBox 10">
              <a:extLst>
                <a:ext uri="{FF2B5EF4-FFF2-40B4-BE49-F238E27FC236}">
                  <a16:creationId xmlns:a16="http://schemas.microsoft.com/office/drawing/2014/main" id="{D9DA5184-61DF-6F3D-ECCB-4713E470771C}"/>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12</a:t>
              </a:r>
            </a:p>
          </p:txBody>
        </p:sp>
      </p:grpSp>
      <p:sp>
        <p:nvSpPr>
          <p:cNvPr id="10" name="TextBox 6">
            <a:extLst>
              <a:ext uri="{FF2B5EF4-FFF2-40B4-BE49-F238E27FC236}">
                <a16:creationId xmlns:a16="http://schemas.microsoft.com/office/drawing/2014/main" id="{4DAE68B8-96D7-E8FA-5510-E2B9E1BCE473}"/>
              </a:ext>
            </a:extLst>
          </p:cNvPr>
          <p:cNvSpPr txBox="1"/>
          <p:nvPr/>
        </p:nvSpPr>
        <p:spPr>
          <a:xfrm>
            <a:off x="12300690" y="8039100"/>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3,</a:t>
            </a:r>
            <a:r>
              <a:rPr lang="id-ID" sz="3200" b="1" dirty="0">
                <a:solidFill>
                  <a:srgbClr val="4180AC"/>
                </a:solidFill>
                <a:latin typeface="Canva Sans"/>
                <a:ea typeface="Canva Sans"/>
                <a:cs typeface="Canva Sans"/>
                <a:sym typeface="Canva Sans"/>
              </a:rPr>
              <a:t>022 </a:t>
            </a:r>
            <a:r>
              <a:rPr lang="id-ID" sz="2000" b="1" dirty="0">
                <a:solidFill>
                  <a:schemeClr val="tx1">
                    <a:lumMod val="65000"/>
                    <a:lumOff val="35000"/>
                  </a:schemeClr>
                </a:solidFill>
                <a:latin typeface="Canva Sans"/>
                <a:ea typeface="Canva Sans"/>
                <a:cs typeface="Canva Sans"/>
                <a:sym typeface="Canva Sans"/>
              </a:rPr>
              <a:t>Total </a:t>
            </a:r>
            <a:r>
              <a:rPr lang="id-ID" sz="2000" b="1" dirty="0" err="1">
                <a:solidFill>
                  <a:schemeClr val="tx1">
                    <a:lumMod val="65000"/>
                    <a:lumOff val="35000"/>
                  </a:schemeClr>
                </a:solidFill>
                <a:latin typeface="Canva Sans"/>
                <a:ea typeface="Canva Sans"/>
                <a:cs typeface="Canva Sans"/>
                <a:sym typeface="Canva Sans"/>
              </a:rPr>
              <a:t>Cases</a:t>
            </a:r>
            <a:endParaRPr lang="en-US" sz="2799" dirty="0">
              <a:solidFill>
                <a:schemeClr val="tx1">
                  <a:lumMod val="65000"/>
                  <a:lumOff val="35000"/>
                </a:schemeClr>
              </a:solidFill>
              <a:latin typeface="Canva Sans"/>
              <a:ea typeface="Canva Sans"/>
              <a:cs typeface="Canva Sans"/>
              <a:sym typeface="Canva Sans"/>
            </a:endParaRPr>
          </a:p>
        </p:txBody>
      </p:sp>
      <p:sp>
        <p:nvSpPr>
          <p:cNvPr id="29" name="TextBox 6">
            <a:extLst>
              <a:ext uri="{FF2B5EF4-FFF2-40B4-BE49-F238E27FC236}">
                <a16:creationId xmlns:a16="http://schemas.microsoft.com/office/drawing/2014/main" id="{D65609B0-EF5E-0909-7DD2-019C5B92DF75}"/>
              </a:ext>
            </a:extLst>
          </p:cNvPr>
          <p:cNvSpPr txBox="1"/>
          <p:nvPr/>
        </p:nvSpPr>
        <p:spPr>
          <a:xfrm>
            <a:off x="12300689" y="8584134"/>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5</a:t>
            </a:r>
            <a:r>
              <a:rPr lang="id-ID" sz="3200" b="1" dirty="0">
                <a:solidFill>
                  <a:srgbClr val="4180AC"/>
                </a:solidFill>
                <a:latin typeface="Canva Sans"/>
                <a:ea typeface="Canva Sans"/>
                <a:cs typeface="Canva Sans"/>
                <a:sym typeface="Canva Sans"/>
              </a:rPr>
              <a:t>% </a:t>
            </a:r>
            <a:r>
              <a:rPr lang="id-ID" sz="2000" b="1" dirty="0" err="1">
                <a:solidFill>
                  <a:schemeClr val="tx1">
                    <a:lumMod val="65000"/>
                    <a:lumOff val="35000"/>
                  </a:schemeClr>
                </a:solidFill>
                <a:latin typeface="Canva Sans"/>
                <a:ea typeface="Canva Sans"/>
                <a:cs typeface="Canva Sans"/>
                <a:sym typeface="Canva Sans"/>
              </a:rPr>
              <a:t>From</a:t>
            </a:r>
            <a:r>
              <a:rPr lang="id-ID" sz="2000" b="1" dirty="0">
                <a:solidFill>
                  <a:schemeClr val="tx1">
                    <a:lumMod val="65000"/>
                    <a:lumOff val="35000"/>
                  </a:schemeClr>
                </a:solidFill>
                <a:latin typeface="Canva Sans"/>
                <a:ea typeface="Canva Sans"/>
                <a:cs typeface="Canva Sans"/>
                <a:sym typeface="Canva Sans"/>
              </a:rPr>
              <a:t> Total Trips</a:t>
            </a:r>
            <a:endParaRPr lang="en-US" sz="2799" dirty="0">
              <a:solidFill>
                <a:schemeClr val="tx1">
                  <a:lumMod val="65000"/>
                  <a:lumOff val="35000"/>
                </a:schemeClr>
              </a:solidFill>
              <a:latin typeface="Canva Sans"/>
              <a:ea typeface="Canva Sans"/>
              <a:cs typeface="Canva Sans"/>
              <a:sym typeface="Canva Sans"/>
            </a:endParaRPr>
          </a:p>
        </p:txBody>
      </p:sp>
    </p:spTree>
    <p:extLst>
      <p:ext uri="{BB962C8B-B14F-4D97-AF65-F5344CB8AC3E}">
        <p14:creationId xmlns:p14="http://schemas.microsoft.com/office/powerpoint/2010/main" val="2263950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1118A15C-FF2E-4554-84A3-6D6064F4D985}"/>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8D6778F-A26C-50A9-EAA3-BB4B12F4A591}"/>
              </a:ext>
            </a:extLst>
          </p:cNvPr>
          <p:cNvSpPr txBox="1"/>
          <p:nvPr/>
        </p:nvSpPr>
        <p:spPr>
          <a:xfrm>
            <a:off x="990600" y="3296841"/>
            <a:ext cx="9614951" cy="1846659"/>
          </a:xfrm>
          <a:prstGeom prst="rect">
            <a:avLst/>
          </a:prstGeom>
        </p:spPr>
        <p:txBody>
          <a:bodyPr wrap="square" lIns="0" tIns="0" rIns="0" bIns="0" rtlCol="0" anchor="t">
            <a:spAutoFit/>
          </a:bodyPr>
          <a:lstStyle/>
          <a:p>
            <a:pPr algn="just"/>
            <a:r>
              <a:rPr lang="en-US" sz="2400" dirty="0">
                <a:solidFill>
                  <a:srgbClr val="4180AC"/>
                </a:solidFill>
                <a:latin typeface="Canva Sans"/>
                <a:ea typeface="Canva Sans"/>
                <a:cs typeface="Canva Sans"/>
                <a:sym typeface="Canva Sans"/>
              </a:rPr>
              <a:t>Queens has the highest number of suspicious trip cases in absolute terms, but the lowest proportion due to its large trip volume. In contrast, the Bronx and Staten Island show higher anomaly proportions despite having fewer cases, indicating a greater level of irregularity in areas with lower trip volumes.</a:t>
            </a:r>
            <a:endParaRPr lang="id-ID" sz="2400" dirty="0">
              <a:solidFill>
                <a:srgbClr val="4180AC"/>
              </a:solidFill>
              <a:latin typeface="Canva Sans"/>
              <a:ea typeface="Canva Sans"/>
              <a:cs typeface="Canva Sans"/>
              <a:sym typeface="Canva Sans"/>
            </a:endParaRPr>
          </a:p>
        </p:txBody>
      </p:sp>
      <p:sp>
        <p:nvSpPr>
          <p:cNvPr id="14" name="TextBox 4">
            <a:extLst>
              <a:ext uri="{FF2B5EF4-FFF2-40B4-BE49-F238E27FC236}">
                <a16:creationId xmlns:a16="http://schemas.microsoft.com/office/drawing/2014/main" id="{2681D74F-B5BF-7DCB-AA3D-05C4832C4898}"/>
              </a:ext>
            </a:extLst>
          </p:cNvPr>
          <p:cNvSpPr txBox="1"/>
          <p:nvPr/>
        </p:nvSpPr>
        <p:spPr>
          <a:xfrm>
            <a:off x="990600" y="1408065"/>
            <a:ext cx="9614951" cy="1354217"/>
          </a:xfrm>
          <a:prstGeom prst="rect">
            <a:avLst/>
          </a:prstGeom>
        </p:spPr>
        <p:txBody>
          <a:bodyPr wrap="square" lIns="0" tIns="0" rIns="0" bIns="0" rtlCol="0" anchor="t">
            <a:spAutoFit/>
          </a:bodyPr>
          <a:lstStyle/>
          <a:p>
            <a:pPr algn="just"/>
            <a:r>
              <a:rPr lang="id-ID" sz="4400" b="1" dirty="0">
                <a:solidFill>
                  <a:srgbClr val="595959"/>
                </a:solidFill>
                <a:latin typeface="Kelpt Bold"/>
                <a:ea typeface="Kelpt Bold"/>
                <a:cs typeface="Kelpt Bold"/>
                <a:sym typeface="Kelpt Bold"/>
              </a:rPr>
              <a:t>B</a:t>
            </a:r>
            <a:r>
              <a:rPr lang="en-US" sz="4400" b="1" dirty="0" err="1">
                <a:solidFill>
                  <a:srgbClr val="595959"/>
                </a:solidFill>
                <a:latin typeface="Kelpt Bold"/>
                <a:ea typeface="Kelpt Bold"/>
                <a:cs typeface="Kelpt Bold"/>
                <a:sym typeface="Kelpt Bold"/>
              </a:rPr>
              <a:t>ronx</a:t>
            </a:r>
            <a:r>
              <a:rPr lang="en-US" sz="4400" b="1" dirty="0">
                <a:solidFill>
                  <a:srgbClr val="595959"/>
                </a:solidFill>
                <a:latin typeface="Kelpt Bold"/>
                <a:ea typeface="Kelpt Bold"/>
                <a:cs typeface="Kelpt Bold"/>
                <a:sym typeface="Kelpt Bold"/>
              </a:rPr>
              <a:t> and Staten Island have the highest proportions of suspicious trips</a:t>
            </a:r>
          </a:p>
        </p:txBody>
      </p:sp>
      <p:grpSp>
        <p:nvGrpSpPr>
          <p:cNvPr id="16" name="Group 8">
            <a:extLst>
              <a:ext uri="{FF2B5EF4-FFF2-40B4-BE49-F238E27FC236}">
                <a16:creationId xmlns:a16="http://schemas.microsoft.com/office/drawing/2014/main" id="{6326BF60-C58E-DA9D-F3F4-97E8483FB578}"/>
              </a:ext>
            </a:extLst>
          </p:cNvPr>
          <p:cNvGrpSpPr/>
          <p:nvPr/>
        </p:nvGrpSpPr>
        <p:grpSpPr>
          <a:xfrm flipH="1">
            <a:off x="16303319" y="9065163"/>
            <a:ext cx="947796" cy="331262"/>
            <a:chOff x="0" y="-38100"/>
            <a:chExt cx="656421" cy="229424"/>
          </a:xfrm>
        </p:grpSpPr>
        <p:sp>
          <p:nvSpPr>
            <p:cNvPr id="17" name="Freeform 9">
              <a:extLst>
                <a:ext uri="{FF2B5EF4-FFF2-40B4-BE49-F238E27FC236}">
                  <a16:creationId xmlns:a16="http://schemas.microsoft.com/office/drawing/2014/main" id="{B7D056FC-8A39-1231-2705-FB6506CE6DB1}"/>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8" name="TextBox 10">
              <a:extLst>
                <a:ext uri="{FF2B5EF4-FFF2-40B4-BE49-F238E27FC236}">
                  <a16:creationId xmlns:a16="http://schemas.microsoft.com/office/drawing/2014/main" id="{C72E99DD-2A6A-F404-3DF0-7528F2BF2451}"/>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12</a:t>
              </a:r>
            </a:p>
          </p:txBody>
        </p:sp>
      </p:grpSp>
      <p:sp>
        <p:nvSpPr>
          <p:cNvPr id="10" name="TextBox 6">
            <a:extLst>
              <a:ext uri="{FF2B5EF4-FFF2-40B4-BE49-F238E27FC236}">
                <a16:creationId xmlns:a16="http://schemas.microsoft.com/office/drawing/2014/main" id="{60918FEB-9B89-C3B1-F7A2-86B7F4C21117}"/>
              </a:ext>
            </a:extLst>
          </p:cNvPr>
          <p:cNvSpPr txBox="1"/>
          <p:nvPr/>
        </p:nvSpPr>
        <p:spPr>
          <a:xfrm>
            <a:off x="12300690" y="8039100"/>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3,</a:t>
            </a:r>
            <a:r>
              <a:rPr lang="id-ID" sz="3200" b="1" dirty="0">
                <a:solidFill>
                  <a:srgbClr val="4180AC"/>
                </a:solidFill>
                <a:latin typeface="Canva Sans"/>
                <a:ea typeface="Canva Sans"/>
                <a:cs typeface="Canva Sans"/>
                <a:sym typeface="Canva Sans"/>
              </a:rPr>
              <a:t>022 </a:t>
            </a:r>
            <a:r>
              <a:rPr lang="id-ID" sz="2000" b="1" dirty="0">
                <a:solidFill>
                  <a:schemeClr val="tx1">
                    <a:lumMod val="65000"/>
                    <a:lumOff val="35000"/>
                  </a:schemeClr>
                </a:solidFill>
                <a:latin typeface="Canva Sans"/>
                <a:ea typeface="Canva Sans"/>
                <a:cs typeface="Canva Sans"/>
                <a:sym typeface="Canva Sans"/>
              </a:rPr>
              <a:t>Total </a:t>
            </a:r>
            <a:r>
              <a:rPr lang="id-ID" sz="2000" b="1" dirty="0" err="1">
                <a:solidFill>
                  <a:schemeClr val="tx1">
                    <a:lumMod val="65000"/>
                    <a:lumOff val="35000"/>
                  </a:schemeClr>
                </a:solidFill>
                <a:latin typeface="Canva Sans"/>
                <a:ea typeface="Canva Sans"/>
                <a:cs typeface="Canva Sans"/>
                <a:sym typeface="Canva Sans"/>
              </a:rPr>
              <a:t>Cases</a:t>
            </a:r>
            <a:endParaRPr lang="en-US" sz="2799" dirty="0">
              <a:solidFill>
                <a:schemeClr val="tx1">
                  <a:lumMod val="65000"/>
                  <a:lumOff val="35000"/>
                </a:schemeClr>
              </a:solidFill>
              <a:latin typeface="Canva Sans"/>
              <a:ea typeface="Canva Sans"/>
              <a:cs typeface="Canva Sans"/>
              <a:sym typeface="Canva Sans"/>
            </a:endParaRPr>
          </a:p>
        </p:txBody>
      </p:sp>
      <p:sp>
        <p:nvSpPr>
          <p:cNvPr id="29" name="TextBox 6">
            <a:extLst>
              <a:ext uri="{FF2B5EF4-FFF2-40B4-BE49-F238E27FC236}">
                <a16:creationId xmlns:a16="http://schemas.microsoft.com/office/drawing/2014/main" id="{FBF8E427-5A90-7DDB-61A1-3DE1EBA9E248}"/>
              </a:ext>
            </a:extLst>
          </p:cNvPr>
          <p:cNvSpPr txBox="1"/>
          <p:nvPr/>
        </p:nvSpPr>
        <p:spPr>
          <a:xfrm>
            <a:off x="12300689" y="8584134"/>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5</a:t>
            </a:r>
            <a:r>
              <a:rPr lang="id-ID" sz="3200" b="1" dirty="0">
                <a:solidFill>
                  <a:srgbClr val="4180AC"/>
                </a:solidFill>
                <a:latin typeface="Canva Sans"/>
                <a:ea typeface="Canva Sans"/>
                <a:cs typeface="Canva Sans"/>
                <a:sym typeface="Canva Sans"/>
              </a:rPr>
              <a:t>% </a:t>
            </a:r>
            <a:r>
              <a:rPr lang="id-ID" sz="2000" b="1" dirty="0" err="1">
                <a:solidFill>
                  <a:schemeClr val="tx1">
                    <a:lumMod val="65000"/>
                    <a:lumOff val="35000"/>
                  </a:schemeClr>
                </a:solidFill>
                <a:latin typeface="Canva Sans"/>
                <a:ea typeface="Canva Sans"/>
                <a:cs typeface="Canva Sans"/>
                <a:sym typeface="Canva Sans"/>
              </a:rPr>
              <a:t>From</a:t>
            </a:r>
            <a:r>
              <a:rPr lang="id-ID" sz="2000" b="1" dirty="0">
                <a:solidFill>
                  <a:schemeClr val="tx1">
                    <a:lumMod val="65000"/>
                    <a:lumOff val="35000"/>
                  </a:schemeClr>
                </a:solidFill>
                <a:latin typeface="Canva Sans"/>
                <a:ea typeface="Canva Sans"/>
                <a:cs typeface="Canva Sans"/>
                <a:sym typeface="Canva Sans"/>
              </a:rPr>
              <a:t> Total Trips</a:t>
            </a:r>
            <a:endParaRPr lang="en-US" sz="2799" dirty="0">
              <a:solidFill>
                <a:schemeClr val="tx1">
                  <a:lumMod val="65000"/>
                  <a:lumOff val="35000"/>
                </a:schemeClr>
              </a:solidFill>
              <a:latin typeface="Canva Sans"/>
              <a:ea typeface="Canva Sans"/>
              <a:cs typeface="Canva Sans"/>
              <a:sym typeface="Canva Sans"/>
            </a:endParaRPr>
          </a:p>
        </p:txBody>
      </p:sp>
      <p:graphicFrame>
        <p:nvGraphicFramePr>
          <p:cNvPr id="2" name="Chart 1">
            <a:extLst>
              <a:ext uri="{FF2B5EF4-FFF2-40B4-BE49-F238E27FC236}">
                <a16:creationId xmlns:a16="http://schemas.microsoft.com/office/drawing/2014/main" id="{6E7A68EF-5501-2870-DFD3-E61909E91A84}"/>
              </a:ext>
            </a:extLst>
          </p:cNvPr>
          <p:cNvGraphicFramePr>
            <a:graphicFrameLocks/>
          </p:cNvGraphicFramePr>
          <p:nvPr>
            <p:extLst>
              <p:ext uri="{D42A27DB-BD31-4B8C-83A1-F6EECF244321}">
                <p14:modId xmlns:p14="http://schemas.microsoft.com/office/powerpoint/2010/main" val="941093438"/>
              </p:ext>
            </p:extLst>
          </p:nvPr>
        </p:nvGraphicFramePr>
        <p:xfrm>
          <a:off x="10896600" y="1221837"/>
          <a:ext cx="7223041" cy="647568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29649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8DDAE762-579B-47F8-FF52-A7D891B8361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3D92E75-72CF-A7CC-8DA7-DA47FD574633}"/>
              </a:ext>
            </a:extLst>
          </p:cNvPr>
          <p:cNvSpPr txBox="1"/>
          <p:nvPr/>
        </p:nvSpPr>
        <p:spPr>
          <a:xfrm>
            <a:off x="957797" y="2868454"/>
            <a:ext cx="9614951" cy="5170646"/>
          </a:xfrm>
          <a:prstGeom prst="rect">
            <a:avLst/>
          </a:prstGeom>
        </p:spPr>
        <p:txBody>
          <a:bodyPr wrap="square" lIns="0" tIns="0" rIns="0" bIns="0" rtlCol="0" anchor="t">
            <a:spAutoFit/>
          </a:bodyPr>
          <a:lstStyle/>
          <a:p>
            <a:pPr algn="just"/>
            <a:r>
              <a:rPr lang="en-US" sz="2400" dirty="0">
                <a:solidFill>
                  <a:srgbClr val="4180AC"/>
                </a:solidFill>
                <a:latin typeface="Canva Sans"/>
                <a:ea typeface="Canva Sans"/>
                <a:cs typeface="Canva Sans"/>
                <a:sym typeface="Canva Sans"/>
              </a:rPr>
              <a:t>The Bronx recorded 341 suspicious trips, placing it in the middle compared to other boroughs. This lower activity is likely due to the Bronx's focus on residential areas and a lower level of commercial activity compared to Manhattan or Brooklyn. </a:t>
            </a:r>
            <a:endParaRPr lang="id-ID" sz="2400" dirty="0">
              <a:solidFill>
                <a:srgbClr val="4180AC"/>
              </a:solidFill>
              <a:latin typeface="Canva Sans"/>
              <a:ea typeface="Canva Sans"/>
              <a:cs typeface="Canva Sans"/>
              <a:sym typeface="Canva Sans"/>
            </a:endParaRPr>
          </a:p>
          <a:p>
            <a:pPr algn="just"/>
            <a:endParaRPr lang="id-ID" sz="2400" dirty="0">
              <a:solidFill>
                <a:srgbClr val="4180AC"/>
              </a:solidFill>
              <a:latin typeface="Canva Sans"/>
              <a:ea typeface="Canva Sans"/>
              <a:cs typeface="Canva Sans"/>
              <a:sym typeface="Canva Sans"/>
            </a:endParaRPr>
          </a:p>
          <a:p>
            <a:pPr algn="just"/>
            <a:r>
              <a:rPr lang="en-US" sz="2400" dirty="0">
                <a:solidFill>
                  <a:srgbClr val="4180AC"/>
                </a:solidFill>
                <a:latin typeface="Canva Sans"/>
                <a:ea typeface="Canva Sans"/>
                <a:cs typeface="Canva Sans"/>
                <a:sym typeface="Canva Sans"/>
              </a:rPr>
              <a:t>The </a:t>
            </a:r>
            <a:r>
              <a:rPr lang="en-US" sz="2400" i="1" dirty="0">
                <a:solidFill>
                  <a:srgbClr val="4180AC"/>
                </a:solidFill>
                <a:latin typeface="Canva Sans"/>
                <a:ea typeface="Canva Sans"/>
                <a:cs typeface="Canva Sans"/>
                <a:sym typeface="Canva Sans"/>
              </a:rPr>
              <a:t>Unknown</a:t>
            </a:r>
            <a:r>
              <a:rPr lang="en-US" sz="2400" dirty="0">
                <a:solidFill>
                  <a:srgbClr val="4180AC"/>
                </a:solidFill>
                <a:latin typeface="Canva Sans"/>
                <a:ea typeface="Canva Sans"/>
                <a:cs typeface="Canva Sans"/>
                <a:sym typeface="Canva Sans"/>
              </a:rPr>
              <a:t> zone recorded 147 cases, a significant number. In the NYC TLC Taxi Zone database, </a:t>
            </a:r>
            <a:r>
              <a:rPr lang="en-US" sz="2400" dirty="0" err="1">
                <a:solidFill>
                  <a:srgbClr val="4180AC"/>
                </a:solidFill>
                <a:latin typeface="Canva Sans"/>
                <a:ea typeface="Canva Sans"/>
                <a:cs typeface="Canva Sans"/>
                <a:sym typeface="Canva Sans"/>
              </a:rPr>
              <a:t>LocationID</a:t>
            </a:r>
            <a:r>
              <a:rPr lang="en-US" sz="2400" dirty="0">
                <a:solidFill>
                  <a:srgbClr val="4180AC"/>
                </a:solidFill>
                <a:latin typeface="Canva Sans"/>
                <a:ea typeface="Canva Sans"/>
                <a:cs typeface="Canva Sans"/>
                <a:sym typeface="Canva Sans"/>
              </a:rPr>
              <a:t> = 264 is listed as an </a:t>
            </a:r>
            <a:r>
              <a:rPr lang="en-US" sz="2400" i="1" dirty="0">
                <a:solidFill>
                  <a:srgbClr val="4180AC"/>
                </a:solidFill>
                <a:latin typeface="Canva Sans"/>
                <a:ea typeface="Canva Sans"/>
                <a:cs typeface="Canva Sans"/>
                <a:sym typeface="Canva Sans"/>
              </a:rPr>
              <a:t>unknown</a:t>
            </a:r>
            <a:r>
              <a:rPr lang="en-US" sz="2400" dirty="0">
                <a:solidFill>
                  <a:srgbClr val="4180AC"/>
                </a:solidFill>
                <a:latin typeface="Canva Sans"/>
                <a:ea typeface="Canva Sans"/>
                <a:cs typeface="Canva Sans"/>
                <a:sym typeface="Canva Sans"/>
              </a:rPr>
              <a:t> area</a:t>
            </a:r>
            <a:r>
              <a:rPr lang="id-ID" sz="2400" dirty="0">
                <a:solidFill>
                  <a:srgbClr val="4180AC"/>
                </a:solidFill>
                <a:latin typeface="Canva Sans"/>
                <a:ea typeface="Canva Sans"/>
                <a:cs typeface="Canva Sans"/>
                <a:sym typeface="Canva Sans"/>
              </a:rPr>
              <a:t>, </a:t>
            </a:r>
            <a:r>
              <a:rPr lang="en-US" sz="2400" dirty="0">
                <a:solidFill>
                  <a:srgbClr val="4180AC"/>
                </a:solidFill>
                <a:latin typeface="Canva Sans"/>
                <a:ea typeface="Canva Sans"/>
                <a:cs typeface="Canva Sans"/>
                <a:sym typeface="Canva Sans"/>
              </a:rPr>
              <a:t>even though they are actually valid locations.</a:t>
            </a:r>
            <a:endParaRPr lang="id-ID" sz="2400" dirty="0">
              <a:solidFill>
                <a:srgbClr val="4180AC"/>
              </a:solidFill>
              <a:latin typeface="Canva Sans"/>
              <a:ea typeface="Canva Sans"/>
              <a:cs typeface="Canva Sans"/>
              <a:sym typeface="Canva Sans"/>
            </a:endParaRPr>
          </a:p>
          <a:p>
            <a:pPr algn="just"/>
            <a:endParaRPr lang="id-ID" sz="2400" dirty="0">
              <a:solidFill>
                <a:srgbClr val="4180AC"/>
              </a:solidFill>
              <a:latin typeface="Canva Sans"/>
              <a:ea typeface="Canva Sans"/>
              <a:cs typeface="Canva Sans"/>
              <a:sym typeface="Canva Sans"/>
            </a:endParaRPr>
          </a:p>
          <a:p>
            <a:pPr algn="just"/>
            <a:r>
              <a:rPr lang="en-US" sz="2400" dirty="0">
                <a:solidFill>
                  <a:srgbClr val="4180AC"/>
                </a:solidFill>
                <a:latin typeface="Canva Sans"/>
                <a:ea typeface="Canva Sans"/>
                <a:cs typeface="Canva Sans"/>
                <a:sym typeface="Canva Sans"/>
              </a:rPr>
              <a:t>Meanwhile, Staten Island and EWR (Newark Airport) had very low case numbers, with only 4 and 1 cases, respectively. This can be explained by the lower taxi activity in Staten Island compared to other boroughs, as well as EWR’s location outside NYC, making TLC (Taxi &amp; Limousine Commission)-related trips less frequent.</a:t>
            </a:r>
          </a:p>
        </p:txBody>
      </p:sp>
      <p:graphicFrame>
        <p:nvGraphicFramePr>
          <p:cNvPr id="12" name="Chart 11">
            <a:extLst>
              <a:ext uri="{FF2B5EF4-FFF2-40B4-BE49-F238E27FC236}">
                <a16:creationId xmlns:a16="http://schemas.microsoft.com/office/drawing/2014/main" id="{D6470041-53AF-BDE2-4C0B-32038349B4E6}"/>
              </a:ext>
            </a:extLst>
          </p:cNvPr>
          <p:cNvGraphicFramePr>
            <a:graphicFrameLocks/>
          </p:cNvGraphicFramePr>
          <p:nvPr/>
        </p:nvGraphicFramePr>
        <p:xfrm>
          <a:off x="10744200" y="1077394"/>
          <a:ext cx="7244539" cy="6705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6" name="Group 8">
            <a:extLst>
              <a:ext uri="{FF2B5EF4-FFF2-40B4-BE49-F238E27FC236}">
                <a16:creationId xmlns:a16="http://schemas.microsoft.com/office/drawing/2014/main" id="{DC38E384-818E-E8F6-7864-94DAD04F7ABC}"/>
              </a:ext>
            </a:extLst>
          </p:cNvPr>
          <p:cNvGrpSpPr/>
          <p:nvPr/>
        </p:nvGrpSpPr>
        <p:grpSpPr>
          <a:xfrm flipH="1">
            <a:off x="16303319" y="9065163"/>
            <a:ext cx="947796" cy="331262"/>
            <a:chOff x="0" y="-38100"/>
            <a:chExt cx="656421" cy="229424"/>
          </a:xfrm>
        </p:grpSpPr>
        <p:sp>
          <p:nvSpPr>
            <p:cNvPr id="17" name="Freeform 9">
              <a:extLst>
                <a:ext uri="{FF2B5EF4-FFF2-40B4-BE49-F238E27FC236}">
                  <a16:creationId xmlns:a16="http://schemas.microsoft.com/office/drawing/2014/main" id="{DA06176C-8F8F-F439-C6B9-F0400EB72D54}"/>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8" name="TextBox 10">
              <a:extLst>
                <a:ext uri="{FF2B5EF4-FFF2-40B4-BE49-F238E27FC236}">
                  <a16:creationId xmlns:a16="http://schemas.microsoft.com/office/drawing/2014/main" id="{B3EC787E-1DD3-BB24-C595-163F84AF3D06}"/>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13</a:t>
              </a:r>
            </a:p>
          </p:txBody>
        </p:sp>
      </p:grpSp>
      <p:sp>
        <p:nvSpPr>
          <p:cNvPr id="10" name="TextBox 6">
            <a:extLst>
              <a:ext uri="{FF2B5EF4-FFF2-40B4-BE49-F238E27FC236}">
                <a16:creationId xmlns:a16="http://schemas.microsoft.com/office/drawing/2014/main" id="{65F67F1D-A0F2-DD1D-8570-994308127434}"/>
              </a:ext>
            </a:extLst>
          </p:cNvPr>
          <p:cNvSpPr txBox="1"/>
          <p:nvPr/>
        </p:nvSpPr>
        <p:spPr>
          <a:xfrm>
            <a:off x="12300690" y="8039100"/>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3,395</a:t>
            </a:r>
            <a:r>
              <a:rPr lang="id-ID" sz="3200" b="1" dirty="0">
                <a:solidFill>
                  <a:srgbClr val="4180AC"/>
                </a:solidFill>
                <a:latin typeface="Canva Sans"/>
                <a:ea typeface="Canva Sans"/>
                <a:cs typeface="Canva Sans"/>
                <a:sym typeface="Canva Sans"/>
              </a:rPr>
              <a:t> </a:t>
            </a:r>
            <a:r>
              <a:rPr lang="id-ID" sz="2000" b="1" dirty="0">
                <a:solidFill>
                  <a:schemeClr val="tx1">
                    <a:lumMod val="65000"/>
                    <a:lumOff val="35000"/>
                  </a:schemeClr>
                </a:solidFill>
                <a:latin typeface="Canva Sans"/>
                <a:ea typeface="Canva Sans"/>
                <a:cs typeface="Canva Sans"/>
                <a:sym typeface="Canva Sans"/>
              </a:rPr>
              <a:t>Total </a:t>
            </a:r>
            <a:r>
              <a:rPr lang="id-ID" sz="2000" b="1" dirty="0" err="1">
                <a:solidFill>
                  <a:schemeClr val="tx1">
                    <a:lumMod val="65000"/>
                    <a:lumOff val="35000"/>
                  </a:schemeClr>
                </a:solidFill>
                <a:latin typeface="Canva Sans"/>
                <a:ea typeface="Canva Sans"/>
                <a:cs typeface="Canva Sans"/>
                <a:sym typeface="Canva Sans"/>
              </a:rPr>
              <a:t>Cases</a:t>
            </a:r>
            <a:endParaRPr lang="en-US" sz="2799" dirty="0">
              <a:solidFill>
                <a:schemeClr val="tx1">
                  <a:lumMod val="65000"/>
                  <a:lumOff val="35000"/>
                </a:schemeClr>
              </a:solidFill>
              <a:latin typeface="Canva Sans"/>
              <a:ea typeface="Canva Sans"/>
              <a:cs typeface="Canva Sans"/>
              <a:sym typeface="Canva Sans"/>
            </a:endParaRPr>
          </a:p>
        </p:txBody>
      </p:sp>
      <p:sp>
        <p:nvSpPr>
          <p:cNvPr id="29" name="TextBox 6">
            <a:extLst>
              <a:ext uri="{FF2B5EF4-FFF2-40B4-BE49-F238E27FC236}">
                <a16:creationId xmlns:a16="http://schemas.microsoft.com/office/drawing/2014/main" id="{7BD46B2F-9032-7BED-5C01-90535362E8F3}"/>
              </a:ext>
            </a:extLst>
          </p:cNvPr>
          <p:cNvSpPr txBox="1"/>
          <p:nvPr/>
        </p:nvSpPr>
        <p:spPr>
          <a:xfrm>
            <a:off x="12300689" y="8584134"/>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5</a:t>
            </a:r>
            <a:r>
              <a:rPr lang="id-ID" sz="3200" b="1" dirty="0">
                <a:solidFill>
                  <a:srgbClr val="4180AC"/>
                </a:solidFill>
                <a:latin typeface="Canva Sans"/>
                <a:ea typeface="Canva Sans"/>
                <a:cs typeface="Canva Sans"/>
                <a:sym typeface="Canva Sans"/>
              </a:rPr>
              <a:t>% </a:t>
            </a:r>
            <a:r>
              <a:rPr lang="id-ID" sz="2000" b="1" dirty="0" err="1">
                <a:solidFill>
                  <a:schemeClr val="tx1">
                    <a:lumMod val="65000"/>
                    <a:lumOff val="35000"/>
                  </a:schemeClr>
                </a:solidFill>
                <a:latin typeface="Canva Sans"/>
                <a:ea typeface="Canva Sans"/>
                <a:cs typeface="Canva Sans"/>
                <a:sym typeface="Canva Sans"/>
              </a:rPr>
              <a:t>From</a:t>
            </a:r>
            <a:r>
              <a:rPr lang="id-ID" sz="2000" b="1" dirty="0">
                <a:solidFill>
                  <a:schemeClr val="tx1">
                    <a:lumMod val="65000"/>
                    <a:lumOff val="35000"/>
                  </a:schemeClr>
                </a:solidFill>
                <a:latin typeface="Canva Sans"/>
                <a:ea typeface="Canva Sans"/>
                <a:cs typeface="Canva Sans"/>
                <a:sym typeface="Canva Sans"/>
              </a:rPr>
              <a:t> Total Trips</a:t>
            </a:r>
            <a:endParaRPr lang="en-US" sz="2799" dirty="0">
              <a:solidFill>
                <a:schemeClr val="tx1">
                  <a:lumMod val="65000"/>
                  <a:lumOff val="35000"/>
                </a:schemeClr>
              </a:solidFill>
              <a:latin typeface="Canva Sans"/>
              <a:ea typeface="Canva Sans"/>
              <a:cs typeface="Canva Sans"/>
              <a:sym typeface="Canva Sans"/>
            </a:endParaRPr>
          </a:p>
        </p:txBody>
      </p:sp>
      <p:sp>
        <p:nvSpPr>
          <p:cNvPr id="4" name="TextBox 4">
            <a:extLst>
              <a:ext uri="{FF2B5EF4-FFF2-40B4-BE49-F238E27FC236}">
                <a16:creationId xmlns:a16="http://schemas.microsoft.com/office/drawing/2014/main" id="{E92E5E91-6045-2C4C-D502-9CF6CAD71770}"/>
              </a:ext>
            </a:extLst>
          </p:cNvPr>
          <p:cNvSpPr txBox="1"/>
          <p:nvPr/>
        </p:nvSpPr>
        <p:spPr>
          <a:xfrm>
            <a:off x="957798" y="651464"/>
            <a:ext cx="9614951" cy="2031325"/>
          </a:xfrm>
          <a:prstGeom prst="rect">
            <a:avLst/>
          </a:prstGeom>
        </p:spPr>
        <p:txBody>
          <a:bodyPr wrap="square" lIns="0" tIns="0" rIns="0" bIns="0" rtlCol="0" anchor="t">
            <a:spAutoFit/>
          </a:bodyPr>
          <a:lstStyle/>
          <a:p>
            <a:pPr algn="just"/>
            <a:r>
              <a:rPr lang="en-US" sz="4400" b="1" dirty="0">
                <a:solidFill>
                  <a:srgbClr val="595959"/>
                </a:solidFill>
                <a:latin typeface="Kelpt Bold"/>
                <a:ea typeface="Kelpt Bold"/>
                <a:cs typeface="Kelpt Bold"/>
                <a:sym typeface="Kelpt Bold"/>
              </a:rPr>
              <a:t>With </a:t>
            </a:r>
            <a:r>
              <a:rPr lang="en-US" sz="4400" b="1" dirty="0">
                <a:solidFill>
                  <a:srgbClr val="3986BF"/>
                </a:solidFill>
                <a:latin typeface="Kelpt Bold"/>
                <a:ea typeface="Kelpt Bold"/>
                <a:cs typeface="Kelpt Bold"/>
                <a:sym typeface="Kelpt Bold"/>
              </a:rPr>
              <a:t>1,317</a:t>
            </a:r>
            <a:r>
              <a:rPr lang="en-US" sz="4400" b="1" dirty="0">
                <a:solidFill>
                  <a:srgbClr val="595959"/>
                </a:solidFill>
                <a:latin typeface="Kelpt Bold"/>
                <a:ea typeface="Kelpt Bold"/>
                <a:cs typeface="Kelpt Bold"/>
                <a:sym typeface="Kelpt Bold"/>
              </a:rPr>
              <a:t> cases accounting for </a:t>
            </a:r>
            <a:r>
              <a:rPr lang="en-US" sz="4400" b="1" dirty="0">
                <a:solidFill>
                  <a:srgbClr val="3986BF"/>
                </a:solidFill>
                <a:latin typeface="Kelpt Bold"/>
                <a:ea typeface="Kelpt Bold"/>
                <a:cs typeface="Kelpt Bold"/>
                <a:sym typeface="Kelpt Bold"/>
              </a:rPr>
              <a:t>39% </a:t>
            </a:r>
            <a:r>
              <a:rPr lang="en-US" sz="4400" b="1" dirty="0">
                <a:solidFill>
                  <a:srgbClr val="595959"/>
                </a:solidFill>
                <a:latin typeface="Kelpt Bold"/>
                <a:ea typeface="Kelpt Bold"/>
                <a:cs typeface="Kelpt Bold"/>
                <a:sym typeface="Kelpt Bold"/>
              </a:rPr>
              <a:t>of the total</a:t>
            </a:r>
            <a:r>
              <a:rPr lang="id-ID" sz="4400" b="1" dirty="0">
                <a:solidFill>
                  <a:srgbClr val="595959"/>
                </a:solidFill>
                <a:latin typeface="Kelpt Bold"/>
                <a:ea typeface="Kelpt Bold"/>
                <a:cs typeface="Kelpt Bold"/>
                <a:sym typeface="Kelpt Bold"/>
              </a:rPr>
              <a:t> </a:t>
            </a:r>
            <a:r>
              <a:rPr lang="id-ID" sz="4400" b="1" dirty="0" err="1">
                <a:solidFill>
                  <a:srgbClr val="595959"/>
                </a:solidFill>
                <a:latin typeface="Kelpt Bold"/>
                <a:ea typeface="Kelpt Bold"/>
                <a:cs typeface="Kelpt Bold"/>
                <a:sym typeface="Kelpt Bold"/>
              </a:rPr>
              <a:t>cases</a:t>
            </a:r>
            <a:r>
              <a:rPr lang="en-US" sz="4400" b="1" dirty="0">
                <a:solidFill>
                  <a:srgbClr val="595959"/>
                </a:solidFill>
                <a:latin typeface="Kelpt Bold"/>
                <a:ea typeface="Kelpt Bold"/>
                <a:cs typeface="Kelpt Bold"/>
                <a:sym typeface="Kelpt Bold"/>
              </a:rPr>
              <a:t>, Queens has become the center of suspicious travel.</a:t>
            </a:r>
          </a:p>
        </p:txBody>
      </p:sp>
    </p:spTree>
    <p:extLst>
      <p:ext uri="{BB962C8B-B14F-4D97-AF65-F5344CB8AC3E}">
        <p14:creationId xmlns:p14="http://schemas.microsoft.com/office/powerpoint/2010/main" val="4159297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D3862919-45C9-4131-E65C-13DE0E7BB711}"/>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8702E5C-BE93-882B-BC46-66C0B654F1A8}"/>
              </a:ext>
            </a:extLst>
          </p:cNvPr>
          <p:cNvSpPr txBox="1"/>
          <p:nvPr/>
        </p:nvSpPr>
        <p:spPr>
          <a:xfrm>
            <a:off x="957799" y="3092320"/>
            <a:ext cx="8892540" cy="5909310"/>
          </a:xfrm>
          <a:prstGeom prst="rect">
            <a:avLst/>
          </a:prstGeom>
        </p:spPr>
        <p:txBody>
          <a:bodyPr wrap="square" lIns="0" tIns="0" rIns="0" bIns="0" rtlCol="0" anchor="t">
            <a:spAutoFit/>
          </a:bodyPr>
          <a:lstStyle/>
          <a:p>
            <a:pPr algn="just"/>
            <a:r>
              <a:rPr lang="en-US" sz="2400" dirty="0">
                <a:solidFill>
                  <a:srgbClr val="4180AC"/>
                </a:solidFill>
                <a:latin typeface="Canva Sans"/>
                <a:ea typeface="Canva Sans"/>
                <a:cs typeface="Canva Sans"/>
                <a:sym typeface="Canva Sans"/>
              </a:rPr>
              <a:t>East Harlem North (Manhattan) is the zone with the highest number of suspicious taxi trips. Contributing factors may include population density, business activity, or socioeconomic factors influencing unusual travel patterns. </a:t>
            </a:r>
            <a:endParaRPr lang="id-ID" sz="2400" dirty="0">
              <a:solidFill>
                <a:srgbClr val="4180AC"/>
              </a:solidFill>
              <a:latin typeface="Canva Sans"/>
              <a:ea typeface="Canva Sans"/>
              <a:cs typeface="Canva Sans"/>
              <a:sym typeface="Canva Sans"/>
            </a:endParaRPr>
          </a:p>
          <a:p>
            <a:pPr algn="just"/>
            <a:endParaRPr lang="id-ID" sz="2400" dirty="0">
              <a:solidFill>
                <a:srgbClr val="4180AC"/>
              </a:solidFill>
              <a:latin typeface="Canva Sans"/>
              <a:ea typeface="Canva Sans"/>
              <a:cs typeface="Canva Sans"/>
              <a:sym typeface="Canva Sans"/>
            </a:endParaRPr>
          </a:p>
          <a:p>
            <a:pPr algn="just"/>
            <a:r>
              <a:rPr lang="en-US" sz="2400" dirty="0">
                <a:solidFill>
                  <a:srgbClr val="4180AC"/>
                </a:solidFill>
                <a:latin typeface="Canva Sans"/>
                <a:ea typeface="Canva Sans"/>
                <a:cs typeface="Canva Sans"/>
                <a:sym typeface="Canva Sans"/>
              </a:rPr>
              <a:t>Queens Dominates the </a:t>
            </a:r>
            <a:r>
              <a:rPr lang="id-ID" sz="2400" dirty="0">
                <a:solidFill>
                  <a:srgbClr val="4180AC"/>
                </a:solidFill>
                <a:latin typeface="Canva Sans"/>
                <a:ea typeface="Canva Sans"/>
                <a:cs typeface="Canva Sans"/>
                <a:sym typeface="Canva Sans"/>
              </a:rPr>
              <a:t>l</a:t>
            </a:r>
            <a:r>
              <a:rPr lang="en-US" sz="2400" dirty="0" err="1">
                <a:solidFill>
                  <a:srgbClr val="4180AC"/>
                </a:solidFill>
                <a:latin typeface="Canva Sans"/>
                <a:ea typeface="Canva Sans"/>
                <a:cs typeface="Canva Sans"/>
                <a:sym typeface="Canva Sans"/>
              </a:rPr>
              <a:t>ist</a:t>
            </a:r>
            <a:r>
              <a:rPr lang="en-US" sz="2400" dirty="0">
                <a:solidFill>
                  <a:srgbClr val="4180AC"/>
                </a:solidFill>
                <a:latin typeface="Canva Sans"/>
                <a:ea typeface="Canva Sans"/>
                <a:cs typeface="Canva Sans"/>
                <a:sym typeface="Canva Sans"/>
              </a:rPr>
              <a:t> with </a:t>
            </a:r>
            <a:r>
              <a:rPr lang="id-ID" sz="2400" dirty="0" err="1">
                <a:solidFill>
                  <a:srgbClr val="4180AC"/>
                </a:solidFill>
                <a:latin typeface="Canva Sans"/>
                <a:ea typeface="Canva Sans"/>
                <a:cs typeface="Canva Sans"/>
                <a:sym typeface="Canva Sans"/>
              </a:rPr>
              <a:t>six</a:t>
            </a:r>
            <a:r>
              <a:rPr lang="en-US" sz="2400" dirty="0">
                <a:solidFill>
                  <a:srgbClr val="4180AC"/>
                </a:solidFill>
                <a:latin typeface="Canva Sans"/>
                <a:ea typeface="Canva Sans"/>
                <a:cs typeface="Canva Sans"/>
                <a:sym typeface="Canva Sans"/>
              </a:rPr>
              <a:t> </a:t>
            </a:r>
            <a:r>
              <a:rPr lang="id-ID" sz="2400" dirty="0">
                <a:solidFill>
                  <a:srgbClr val="4180AC"/>
                </a:solidFill>
                <a:latin typeface="Canva Sans"/>
                <a:ea typeface="Canva Sans"/>
                <a:cs typeface="Canva Sans"/>
                <a:sym typeface="Canva Sans"/>
              </a:rPr>
              <a:t>z</a:t>
            </a:r>
            <a:r>
              <a:rPr lang="en-US" sz="2400" dirty="0">
                <a:solidFill>
                  <a:srgbClr val="4180AC"/>
                </a:solidFill>
                <a:latin typeface="Canva Sans"/>
                <a:ea typeface="Canva Sans"/>
                <a:cs typeface="Canva Sans"/>
                <a:sym typeface="Canva Sans"/>
              </a:rPr>
              <a:t>ones</a:t>
            </a:r>
            <a:r>
              <a:rPr lang="id-ID" sz="2400" dirty="0">
                <a:solidFill>
                  <a:srgbClr val="4180AC"/>
                </a:solidFill>
                <a:latin typeface="Canva Sans"/>
                <a:ea typeface="Canva Sans"/>
                <a:cs typeface="Canva Sans"/>
                <a:sym typeface="Canva Sans"/>
              </a:rPr>
              <a:t> </a:t>
            </a:r>
            <a:r>
              <a:rPr lang="id-ID" sz="2400" dirty="0" err="1">
                <a:solidFill>
                  <a:srgbClr val="4180AC"/>
                </a:solidFill>
                <a:latin typeface="Canva Sans"/>
                <a:ea typeface="Canva Sans"/>
                <a:cs typeface="Canva Sans"/>
                <a:sym typeface="Canva Sans"/>
              </a:rPr>
              <a:t>on</a:t>
            </a:r>
            <a:r>
              <a:rPr lang="id-ID" sz="2400" dirty="0">
                <a:solidFill>
                  <a:srgbClr val="4180AC"/>
                </a:solidFill>
                <a:latin typeface="Canva Sans"/>
                <a:ea typeface="Canva Sans"/>
                <a:cs typeface="Canva Sans"/>
                <a:sym typeface="Canva Sans"/>
              </a:rPr>
              <a:t> top 10</a:t>
            </a:r>
            <a:r>
              <a:rPr lang="en-US" sz="2400" dirty="0">
                <a:solidFill>
                  <a:srgbClr val="4180AC"/>
                </a:solidFill>
                <a:latin typeface="Canva Sans"/>
                <a:ea typeface="Canva Sans"/>
                <a:cs typeface="Canva Sans"/>
                <a:sym typeface="Canva Sans"/>
              </a:rPr>
              <a:t>. Queens, as the borough with the highest number of suspicious trips, also stands out at the zone level, indicating irregular travel patterns in specific areas. </a:t>
            </a:r>
            <a:endParaRPr lang="id-ID" sz="2400" dirty="0">
              <a:solidFill>
                <a:srgbClr val="4180AC"/>
              </a:solidFill>
              <a:latin typeface="Canva Sans"/>
              <a:ea typeface="Canva Sans"/>
              <a:cs typeface="Canva Sans"/>
              <a:sym typeface="Canva Sans"/>
            </a:endParaRPr>
          </a:p>
          <a:p>
            <a:pPr algn="just"/>
            <a:endParaRPr lang="id-ID" sz="2400" dirty="0">
              <a:solidFill>
                <a:srgbClr val="4180AC"/>
              </a:solidFill>
              <a:latin typeface="Canva Sans"/>
              <a:ea typeface="Canva Sans"/>
              <a:cs typeface="Canva Sans"/>
              <a:sym typeface="Canva Sans"/>
            </a:endParaRPr>
          </a:p>
          <a:p>
            <a:pPr algn="just"/>
            <a:r>
              <a:rPr lang="en-US" sz="2400" dirty="0">
                <a:solidFill>
                  <a:srgbClr val="4180AC"/>
                </a:solidFill>
                <a:latin typeface="Canva Sans"/>
                <a:ea typeface="Canva Sans"/>
                <a:cs typeface="Canva Sans"/>
                <a:sym typeface="Canva Sans"/>
              </a:rPr>
              <a:t>Manhattan Also Shows Many Anomalies.</a:t>
            </a:r>
            <a:r>
              <a:rPr lang="id-ID" sz="2400" dirty="0">
                <a:solidFill>
                  <a:srgbClr val="4180AC"/>
                </a:solidFill>
                <a:latin typeface="Canva Sans"/>
                <a:ea typeface="Canva Sans"/>
                <a:cs typeface="Canva Sans"/>
                <a:sym typeface="Canva Sans"/>
              </a:rPr>
              <a:t> </a:t>
            </a:r>
            <a:r>
              <a:rPr lang="en-US" sz="2400" dirty="0">
                <a:solidFill>
                  <a:srgbClr val="4180AC"/>
                </a:solidFill>
                <a:latin typeface="Canva Sans"/>
                <a:ea typeface="Canva Sans"/>
                <a:cs typeface="Canva Sans"/>
                <a:sym typeface="Canva Sans"/>
              </a:rPr>
              <a:t>As a hub for business and tourism, Manhattan may have a higher potential for unusual travel activity or transportation fraud. </a:t>
            </a:r>
            <a:endParaRPr lang="id-ID" sz="2400" dirty="0">
              <a:solidFill>
                <a:srgbClr val="4180AC"/>
              </a:solidFill>
              <a:latin typeface="Canva Sans"/>
              <a:ea typeface="Canva Sans"/>
              <a:cs typeface="Canva Sans"/>
              <a:sym typeface="Canva Sans"/>
            </a:endParaRPr>
          </a:p>
          <a:p>
            <a:pPr algn="just"/>
            <a:endParaRPr lang="id-ID" sz="2400" dirty="0">
              <a:solidFill>
                <a:srgbClr val="4180AC"/>
              </a:solidFill>
              <a:latin typeface="Canva Sans"/>
              <a:ea typeface="Canva Sans"/>
              <a:cs typeface="Canva Sans"/>
              <a:sym typeface="Canva Sans"/>
            </a:endParaRPr>
          </a:p>
          <a:p>
            <a:pPr algn="just"/>
            <a:r>
              <a:rPr lang="en-US" sz="2400" dirty="0">
                <a:solidFill>
                  <a:srgbClr val="4180AC"/>
                </a:solidFill>
                <a:latin typeface="Canva Sans"/>
                <a:ea typeface="Canva Sans"/>
                <a:cs typeface="Canva Sans"/>
                <a:sym typeface="Canva Sans"/>
              </a:rPr>
              <a:t>The </a:t>
            </a:r>
            <a:r>
              <a:rPr lang="en-US" sz="2400" i="1" dirty="0">
                <a:solidFill>
                  <a:srgbClr val="4180AC"/>
                </a:solidFill>
                <a:latin typeface="Canva Sans"/>
                <a:ea typeface="Canva Sans"/>
                <a:cs typeface="Canva Sans"/>
                <a:sym typeface="Canva Sans"/>
              </a:rPr>
              <a:t>Unknown</a:t>
            </a:r>
            <a:r>
              <a:rPr lang="en-US" sz="2400" dirty="0">
                <a:solidFill>
                  <a:srgbClr val="4180AC"/>
                </a:solidFill>
                <a:latin typeface="Canva Sans"/>
                <a:ea typeface="Canva Sans"/>
                <a:cs typeface="Canva Sans"/>
                <a:sym typeface="Canva Sans"/>
              </a:rPr>
              <a:t> zone requires further analysis, as hidden anomalies may exist due to incomplete data.</a:t>
            </a:r>
          </a:p>
        </p:txBody>
      </p:sp>
      <p:grpSp>
        <p:nvGrpSpPr>
          <p:cNvPr id="11" name="Group 8">
            <a:extLst>
              <a:ext uri="{FF2B5EF4-FFF2-40B4-BE49-F238E27FC236}">
                <a16:creationId xmlns:a16="http://schemas.microsoft.com/office/drawing/2014/main" id="{D9D95D55-0A38-AB28-EFF5-3966B4486494}"/>
              </a:ext>
            </a:extLst>
          </p:cNvPr>
          <p:cNvGrpSpPr/>
          <p:nvPr/>
        </p:nvGrpSpPr>
        <p:grpSpPr>
          <a:xfrm flipH="1">
            <a:off x="16303319" y="9120175"/>
            <a:ext cx="947796" cy="276250"/>
            <a:chOff x="0" y="0"/>
            <a:chExt cx="656421" cy="191324"/>
          </a:xfrm>
        </p:grpSpPr>
        <p:sp>
          <p:nvSpPr>
            <p:cNvPr id="13" name="Freeform 9">
              <a:extLst>
                <a:ext uri="{FF2B5EF4-FFF2-40B4-BE49-F238E27FC236}">
                  <a16:creationId xmlns:a16="http://schemas.microsoft.com/office/drawing/2014/main" id="{AF8FA25A-2A67-CAC3-9C27-8357D544E499}"/>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5" name="TextBox 10">
              <a:extLst>
                <a:ext uri="{FF2B5EF4-FFF2-40B4-BE49-F238E27FC236}">
                  <a16:creationId xmlns:a16="http://schemas.microsoft.com/office/drawing/2014/main" id="{78C55065-78DE-4237-6526-52A6DE485519}"/>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14</a:t>
              </a:r>
            </a:p>
          </p:txBody>
        </p:sp>
      </p:grpSp>
      <p:graphicFrame>
        <p:nvGraphicFramePr>
          <p:cNvPr id="18" name="Chart 17">
            <a:extLst>
              <a:ext uri="{FF2B5EF4-FFF2-40B4-BE49-F238E27FC236}">
                <a16:creationId xmlns:a16="http://schemas.microsoft.com/office/drawing/2014/main" id="{4800055E-5997-DBBF-189D-98C6BCDA2D55}"/>
              </a:ext>
            </a:extLst>
          </p:cNvPr>
          <p:cNvGraphicFramePr>
            <a:graphicFrameLocks/>
          </p:cNvGraphicFramePr>
          <p:nvPr>
            <p:extLst>
              <p:ext uri="{D42A27DB-BD31-4B8C-83A1-F6EECF244321}">
                <p14:modId xmlns:p14="http://schemas.microsoft.com/office/powerpoint/2010/main" val="668753715"/>
              </p:ext>
            </p:extLst>
          </p:nvPr>
        </p:nvGraphicFramePr>
        <p:xfrm>
          <a:off x="10047210" y="1237406"/>
          <a:ext cx="8153398" cy="7091375"/>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Box 6">
            <a:extLst>
              <a:ext uri="{FF2B5EF4-FFF2-40B4-BE49-F238E27FC236}">
                <a16:creationId xmlns:a16="http://schemas.microsoft.com/office/drawing/2014/main" id="{311DE0E2-38B0-0EF0-5673-700305289C66}"/>
              </a:ext>
            </a:extLst>
          </p:cNvPr>
          <p:cNvSpPr txBox="1"/>
          <p:nvPr/>
        </p:nvSpPr>
        <p:spPr>
          <a:xfrm>
            <a:off x="13110525" y="8748363"/>
            <a:ext cx="2939309"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3,395</a:t>
            </a:r>
            <a:r>
              <a:rPr lang="id-ID" sz="3200" b="1" dirty="0">
                <a:solidFill>
                  <a:srgbClr val="4180AC"/>
                </a:solidFill>
                <a:latin typeface="Canva Sans"/>
                <a:ea typeface="Canva Sans"/>
                <a:cs typeface="Canva Sans"/>
                <a:sym typeface="Canva Sans"/>
              </a:rPr>
              <a:t> </a:t>
            </a:r>
            <a:r>
              <a:rPr lang="id-ID" sz="2000" b="1" dirty="0">
                <a:solidFill>
                  <a:schemeClr val="tx1">
                    <a:lumMod val="65000"/>
                    <a:lumOff val="35000"/>
                  </a:schemeClr>
                </a:solidFill>
                <a:latin typeface="Canva Sans"/>
                <a:ea typeface="Canva Sans"/>
                <a:cs typeface="Canva Sans"/>
                <a:sym typeface="Canva Sans"/>
              </a:rPr>
              <a:t>Total </a:t>
            </a:r>
            <a:r>
              <a:rPr lang="id-ID" sz="2000" b="1" dirty="0" err="1">
                <a:solidFill>
                  <a:schemeClr val="tx1">
                    <a:lumMod val="65000"/>
                    <a:lumOff val="35000"/>
                  </a:schemeClr>
                </a:solidFill>
                <a:latin typeface="Canva Sans"/>
                <a:ea typeface="Canva Sans"/>
                <a:cs typeface="Canva Sans"/>
                <a:sym typeface="Canva Sans"/>
              </a:rPr>
              <a:t>Cases</a:t>
            </a:r>
            <a:endParaRPr lang="en-US" sz="2799" dirty="0">
              <a:solidFill>
                <a:schemeClr val="tx1">
                  <a:lumMod val="65000"/>
                  <a:lumOff val="35000"/>
                </a:schemeClr>
              </a:solidFill>
              <a:latin typeface="Canva Sans"/>
              <a:ea typeface="Canva Sans"/>
              <a:cs typeface="Canva Sans"/>
              <a:sym typeface="Canva Sans"/>
            </a:endParaRPr>
          </a:p>
        </p:txBody>
      </p:sp>
      <p:sp>
        <p:nvSpPr>
          <p:cNvPr id="20" name="TextBox 6">
            <a:extLst>
              <a:ext uri="{FF2B5EF4-FFF2-40B4-BE49-F238E27FC236}">
                <a16:creationId xmlns:a16="http://schemas.microsoft.com/office/drawing/2014/main" id="{5C33B573-AA1E-4A18-2D77-B8647D63E55A}"/>
              </a:ext>
            </a:extLst>
          </p:cNvPr>
          <p:cNvSpPr txBox="1"/>
          <p:nvPr/>
        </p:nvSpPr>
        <p:spPr>
          <a:xfrm>
            <a:off x="13423329" y="8307005"/>
            <a:ext cx="2429634" cy="481029"/>
          </a:xfrm>
          <a:prstGeom prst="rect">
            <a:avLst/>
          </a:prstGeom>
        </p:spPr>
        <p:txBody>
          <a:bodyPr wrap="square" lIns="0" tIns="0" rIns="0" bIns="0" rtlCol="0" anchor="t">
            <a:spAutoFit/>
          </a:bodyPr>
          <a:lstStyle/>
          <a:p>
            <a:pPr algn="just">
              <a:lnSpc>
                <a:spcPts val="3919"/>
              </a:lnSpc>
            </a:pPr>
            <a:r>
              <a:rPr lang="en-US" sz="3200" b="1" dirty="0">
                <a:solidFill>
                  <a:srgbClr val="4180AC"/>
                </a:solidFill>
                <a:latin typeface="Canva Sans"/>
                <a:ea typeface="Canva Sans"/>
                <a:cs typeface="Canva Sans"/>
                <a:sym typeface="Canva Sans"/>
              </a:rPr>
              <a:t>2</a:t>
            </a:r>
            <a:r>
              <a:rPr lang="id-ID" sz="3200" b="1" dirty="0">
                <a:solidFill>
                  <a:srgbClr val="4180AC"/>
                </a:solidFill>
                <a:latin typeface="Canva Sans"/>
                <a:ea typeface="Canva Sans"/>
                <a:cs typeface="Canva Sans"/>
                <a:sym typeface="Canva Sans"/>
              </a:rPr>
              <a:t>20 </a:t>
            </a:r>
            <a:r>
              <a:rPr lang="id-ID" sz="2000" b="1" dirty="0">
                <a:solidFill>
                  <a:schemeClr val="tx1">
                    <a:lumMod val="65000"/>
                    <a:lumOff val="35000"/>
                  </a:schemeClr>
                </a:solidFill>
                <a:latin typeface="Canva Sans"/>
                <a:ea typeface="Canva Sans"/>
                <a:cs typeface="Canva Sans"/>
                <a:sym typeface="Canva Sans"/>
              </a:rPr>
              <a:t>Total </a:t>
            </a:r>
            <a:r>
              <a:rPr lang="id-ID" sz="2000" b="1" dirty="0" err="1">
                <a:solidFill>
                  <a:schemeClr val="tx1">
                    <a:lumMod val="65000"/>
                    <a:lumOff val="35000"/>
                  </a:schemeClr>
                </a:solidFill>
                <a:latin typeface="Canva Sans"/>
                <a:ea typeface="Canva Sans"/>
                <a:cs typeface="Canva Sans"/>
                <a:sym typeface="Canva Sans"/>
              </a:rPr>
              <a:t>Zones</a:t>
            </a:r>
            <a:endParaRPr lang="en-US" sz="2799" dirty="0">
              <a:solidFill>
                <a:schemeClr val="tx1">
                  <a:lumMod val="65000"/>
                  <a:lumOff val="35000"/>
                </a:schemeClr>
              </a:solidFill>
              <a:latin typeface="Canva Sans"/>
              <a:ea typeface="Canva Sans"/>
              <a:cs typeface="Canva Sans"/>
              <a:sym typeface="Canva Sans"/>
            </a:endParaRPr>
          </a:p>
        </p:txBody>
      </p:sp>
      <p:sp>
        <p:nvSpPr>
          <p:cNvPr id="23" name="TextBox 4">
            <a:extLst>
              <a:ext uri="{FF2B5EF4-FFF2-40B4-BE49-F238E27FC236}">
                <a16:creationId xmlns:a16="http://schemas.microsoft.com/office/drawing/2014/main" id="{251C6305-9034-4B2D-D883-0B2E6687B286}"/>
              </a:ext>
            </a:extLst>
          </p:cNvPr>
          <p:cNvSpPr txBox="1"/>
          <p:nvPr/>
        </p:nvSpPr>
        <p:spPr>
          <a:xfrm>
            <a:off x="957799" y="651464"/>
            <a:ext cx="8795801" cy="2185214"/>
          </a:xfrm>
          <a:prstGeom prst="rect">
            <a:avLst/>
          </a:prstGeom>
        </p:spPr>
        <p:txBody>
          <a:bodyPr wrap="square" lIns="0" tIns="0" rIns="0" bIns="0" rtlCol="0" anchor="t">
            <a:spAutoFit/>
          </a:bodyPr>
          <a:lstStyle/>
          <a:p>
            <a:pPr algn="just"/>
            <a:r>
              <a:rPr lang="en-US" sz="4400" b="1" dirty="0">
                <a:solidFill>
                  <a:srgbClr val="595959"/>
                </a:solidFill>
                <a:latin typeface="Kelpt Bold"/>
                <a:ea typeface="Kelpt Bold"/>
                <a:cs typeface="Kelpt Bold"/>
                <a:sym typeface="Kelpt Bold"/>
              </a:rPr>
              <a:t>East Harlem North (Manhattan) is the highest anomaly zone, with </a:t>
            </a:r>
            <a:r>
              <a:rPr lang="en-US" sz="5400" b="1" dirty="0">
                <a:solidFill>
                  <a:srgbClr val="4180AC"/>
                </a:solidFill>
                <a:latin typeface="Kelpt Bold"/>
                <a:ea typeface="Kelpt Bold"/>
                <a:cs typeface="Kelpt Bold"/>
                <a:sym typeface="Kelpt Bold"/>
              </a:rPr>
              <a:t>234</a:t>
            </a:r>
            <a:r>
              <a:rPr lang="en-US" sz="4400" b="1" dirty="0">
                <a:solidFill>
                  <a:srgbClr val="595959"/>
                </a:solidFill>
                <a:latin typeface="Kelpt Bold"/>
                <a:ea typeface="Kelpt Bold"/>
                <a:cs typeface="Kelpt Bold"/>
                <a:sym typeface="Kelpt Bold"/>
              </a:rPr>
              <a:t> suspicious trips</a:t>
            </a:r>
            <a:r>
              <a:rPr lang="id-ID" sz="4400" b="1" dirty="0">
                <a:solidFill>
                  <a:srgbClr val="595959"/>
                </a:solidFill>
                <a:latin typeface="Kelpt Bold"/>
                <a:ea typeface="Kelpt Bold"/>
                <a:cs typeface="Kelpt Bold"/>
                <a:sym typeface="Kelpt Bold"/>
              </a:rPr>
              <a:t>,</a:t>
            </a:r>
            <a:r>
              <a:rPr lang="en-US" sz="4400" b="1" dirty="0">
                <a:solidFill>
                  <a:srgbClr val="595959"/>
                </a:solidFill>
                <a:latin typeface="Kelpt Bold"/>
                <a:ea typeface="Kelpt Bold"/>
                <a:cs typeface="Kelpt Bold"/>
                <a:sym typeface="Kelpt Bold"/>
              </a:rPr>
              <a:t> </a:t>
            </a:r>
            <a:r>
              <a:rPr lang="en-US" sz="5400" b="1" dirty="0">
                <a:solidFill>
                  <a:srgbClr val="4180AC"/>
                </a:solidFill>
                <a:latin typeface="Kelpt Bold"/>
                <a:ea typeface="Kelpt Bold"/>
                <a:cs typeface="Kelpt Bold"/>
                <a:sym typeface="Kelpt Bold"/>
              </a:rPr>
              <a:t>7%</a:t>
            </a:r>
            <a:r>
              <a:rPr lang="en-US" sz="4400" b="1" dirty="0">
                <a:solidFill>
                  <a:srgbClr val="595959"/>
                </a:solidFill>
                <a:latin typeface="Kelpt Bold"/>
                <a:ea typeface="Kelpt Bold"/>
                <a:cs typeface="Kelpt Bold"/>
                <a:sym typeface="Kelpt Bold"/>
              </a:rPr>
              <a:t> </a:t>
            </a:r>
            <a:r>
              <a:rPr lang="id-ID" sz="4400" b="1" dirty="0" err="1">
                <a:solidFill>
                  <a:srgbClr val="595959"/>
                </a:solidFill>
                <a:latin typeface="Kelpt Bold"/>
                <a:ea typeface="Kelpt Bold"/>
                <a:cs typeface="Kelpt Bold"/>
                <a:sym typeface="Kelpt Bold"/>
              </a:rPr>
              <a:t>from</a:t>
            </a:r>
            <a:r>
              <a:rPr lang="en-US" sz="4400" b="1" dirty="0">
                <a:solidFill>
                  <a:srgbClr val="595959"/>
                </a:solidFill>
                <a:latin typeface="Kelpt Bold"/>
                <a:ea typeface="Kelpt Bold"/>
                <a:cs typeface="Kelpt Bold"/>
                <a:sym typeface="Kelpt Bold"/>
              </a:rPr>
              <a:t> total cases</a:t>
            </a:r>
            <a:r>
              <a:rPr lang="id-ID" sz="4400" b="1" dirty="0">
                <a:solidFill>
                  <a:srgbClr val="595959"/>
                </a:solidFill>
                <a:latin typeface="Kelpt Bold"/>
                <a:ea typeface="Kelpt Bold"/>
                <a:cs typeface="Kelpt Bold"/>
                <a:sym typeface="Kelpt Bold"/>
              </a:rPr>
              <a:t>.</a:t>
            </a:r>
            <a:endParaRPr lang="en-US" sz="4400" b="1" dirty="0">
              <a:solidFill>
                <a:srgbClr val="595959"/>
              </a:solidFill>
              <a:latin typeface="Kelpt Bold"/>
              <a:ea typeface="Kelpt Bold"/>
              <a:cs typeface="Kelpt Bold"/>
              <a:sym typeface="Kelpt Bold"/>
            </a:endParaRPr>
          </a:p>
        </p:txBody>
      </p:sp>
    </p:spTree>
    <p:extLst>
      <p:ext uri="{BB962C8B-B14F-4D97-AF65-F5344CB8AC3E}">
        <p14:creationId xmlns:p14="http://schemas.microsoft.com/office/powerpoint/2010/main" val="2523796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p:cNvGrpSpPr/>
        <p:nvPr/>
      </p:nvGrpSpPr>
      <p:grpSpPr>
        <a:xfrm>
          <a:off x="0" y="0"/>
          <a:ext cx="0" cy="0"/>
          <a:chOff x="0" y="0"/>
          <a:chExt cx="0" cy="0"/>
        </a:xfrm>
      </p:grpSpPr>
      <p:sp>
        <p:nvSpPr>
          <p:cNvPr id="7" name="TextBox 7"/>
          <p:cNvSpPr txBox="1"/>
          <p:nvPr/>
        </p:nvSpPr>
        <p:spPr>
          <a:xfrm>
            <a:off x="5694265" y="604096"/>
            <a:ext cx="6899471" cy="849528"/>
          </a:xfrm>
          <a:prstGeom prst="rect">
            <a:avLst/>
          </a:prstGeom>
        </p:spPr>
        <p:txBody>
          <a:bodyPr lIns="0" tIns="0" rIns="0" bIns="0" rtlCol="0" anchor="t">
            <a:spAutoFit/>
          </a:bodyPr>
          <a:lstStyle/>
          <a:p>
            <a:pPr algn="ctr">
              <a:lnSpc>
                <a:spcPts val="7336"/>
              </a:lnSpc>
            </a:pPr>
            <a:r>
              <a:rPr lang="id-ID" sz="4800" b="1" dirty="0">
                <a:solidFill>
                  <a:srgbClr val="4180AC"/>
                </a:solidFill>
                <a:latin typeface="Kelpt Bold"/>
                <a:ea typeface="Kelpt Bold"/>
                <a:cs typeface="Kelpt Bold"/>
                <a:sym typeface="Kelpt Bold"/>
              </a:rPr>
              <a:t>ANOMALY FREQUENCY PER DAY</a:t>
            </a:r>
            <a:endParaRPr lang="en-US" sz="4800" b="1" dirty="0">
              <a:solidFill>
                <a:srgbClr val="4180AC"/>
              </a:solidFill>
              <a:latin typeface="Kelpt Bold"/>
              <a:ea typeface="Kelpt Bold"/>
              <a:cs typeface="Kelpt Bold"/>
              <a:sym typeface="Kelpt Bold"/>
            </a:endParaRPr>
          </a:p>
        </p:txBody>
      </p:sp>
      <p:sp>
        <p:nvSpPr>
          <p:cNvPr id="14" name="TextBox 14"/>
          <p:cNvSpPr txBox="1"/>
          <p:nvPr/>
        </p:nvSpPr>
        <p:spPr>
          <a:xfrm>
            <a:off x="1676401" y="6045965"/>
            <a:ext cx="14249400" cy="2586542"/>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Anomalies peak on </a:t>
            </a:r>
            <a:r>
              <a:rPr lang="en-US" sz="2400" b="1" dirty="0">
                <a:solidFill>
                  <a:srgbClr val="4180AC"/>
                </a:solidFill>
                <a:latin typeface="Canva Sans"/>
                <a:ea typeface="Canva Sans"/>
                <a:cs typeface="Canva Sans"/>
                <a:sym typeface="Canva Sans"/>
              </a:rPr>
              <a:t>Tuesday (575 anomalies)</a:t>
            </a:r>
            <a:r>
              <a:rPr lang="en-US" sz="2400" dirty="0">
                <a:solidFill>
                  <a:srgbClr val="4180AC"/>
                </a:solidFill>
                <a:latin typeface="Canva Sans"/>
                <a:ea typeface="Canva Sans"/>
                <a:cs typeface="Canva Sans"/>
                <a:sym typeface="Canva Sans"/>
              </a:rPr>
              <a:t>, likely due to increased business, deliveries, and transportation activity. </a:t>
            </a:r>
            <a:r>
              <a:rPr lang="en-US" sz="2400" b="1" dirty="0">
                <a:solidFill>
                  <a:srgbClr val="4180AC"/>
                </a:solidFill>
                <a:latin typeface="Canva Sans"/>
                <a:ea typeface="Canva Sans"/>
                <a:cs typeface="Canva Sans"/>
                <a:sym typeface="Canva Sans"/>
              </a:rPr>
              <a:t>Monday (511) </a:t>
            </a:r>
            <a:r>
              <a:rPr lang="en-US" sz="2400" dirty="0">
                <a:solidFill>
                  <a:srgbClr val="4180AC"/>
                </a:solidFill>
                <a:latin typeface="Canva Sans"/>
                <a:ea typeface="Canva Sans"/>
                <a:cs typeface="Canva Sans"/>
                <a:sym typeface="Canva Sans"/>
              </a:rPr>
              <a:t>and </a:t>
            </a:r>
            <a:r>
              <a:rPr lang="en-US" sz="2400" b="1" dirty="0">
                <a:solidFill>
                  <a:srgbClr val="4180AC"/>
                </a:solidFill>
                <a:latin typeface="Canva Sans"/>
                <a:ea typeface="Canva Sans"/>
                <a:cs typeface="Canva Sans"/>
                <a:sym typeface="Canva Sans"/>
              </a:rPr>
              <a:t>Wednesday (520)</a:t>
            </a:r>
            <a:r>
              <a:rPr lang="en-US" sz="2400" dirty="0">
                <a:solidFill>
                  <a:srgbClr val="4180AC"/>
                </a:solidFill>
                <a:latin typeface="Canva Sans"/>
                <a:ea typeface="Canva Sans"/>
                <a:cs typeface="Canva Sans"/>
                <a:sym typeface="Canva Sans"/>
              </a:rPr>
              <a:t> also show high numbers, reflecting a busy start to the week. Anomalies gradually decline on </a:t>
            </a:r>
            <a:r>
              <a:rPr lang="en-US" sz="2400" b="1" dirty="0">
                <a:solidFill>
                  <a:srgbClr val="4180AC"/>
                </a:solidFill>
                <a:latin typeface="Canva Sans"/>
                <a:ea typeface="Canva Sans"/>
                <a:cs typeface="Canva Sans"/>
                <a:sym typeface="Canva Sans"/>
              </a:rPr>
              <a:t>Thursday (496) </a:t>
            </a:r>
            <a:r>
              <a:rPr lang="en-US" sz="2400" dirty="0">
                <a:solidFill>
                  <a:srgbClr val="4180AC"/>
                </a:solidFill>
                <a:latin typeface="Canva Sans"/>
                <a:ea typeface="Canva Sans"/>
                <a:cs typeface="Canva Sans"/>
                <a:sym typeface="Canva Sans"/>
              </a:rPr>
              <a:t>and </a:t>
            </a:r>
            <a:r>
              <a:rPr lang="en-US" sz="2400" b="1" dirty="0">
                <a:solidFill>
                  <a:srgbClr val="4180AC"/>
                </a:solidFill>
                <a:latin typeface="Canva Sans"/>
                <a:ea typeface="Canva Sans"/>
                <a:cs typeface="Canva Sans"/>
                <a:sym typeface="Canva Sans"/>
              </a:rPr>
              <a:t>Friday (443)</a:t>
            </a:r>
            <a:r>
              <a:rPr lang="en-US" sz="2400" dirty="0">
                <a:solidFill>
                  <a:srgbClr val="4180AC"/>
                </a:solidFill>
                <a:latin typeface="Canva Sans"/>
                <a:ea typeface="Canva Sans"/>
                <a:cs typeface="Canva Sans"/>
                <a:sym typeface="Canva Sans"/>
              </a:rPr>
              <a:t>, possibly due to reduced work intensity and more predictable travel patterns. On weekends, anomalies are lower but still significant, with </a:t>
            </a:r>
            <a:r>
              <a:rPr lang="en-US" sz="2400" b="1" dirty="0">
                <a:solidFill>
                  <a:srgbClr val="4180AC"/>
                </a:solidFill>
                <a:latin typeface="Canva Sans"/>
                <a:ea typeface="Canva Sans"/>
                <a:cs typeface="Canva Sans"/>
                <a:sym typeface="Canva Sans"/>
              </a:rPr>
              <a:t>Saturday (421)</a:t>
            </a:r>
            <a:r>
              <a:rPr lang="en-US" sz="2400" dirty="0">
                <a:solidFill>
                  <a:srgbClr val="4180AC"/>
                </a:solidFill>
                <a:latin typeface="Canva Sans"/>
                <a:ea typeface="Canva Sans"/>
                <a:cs typeface="Canva Sans"/>
                <a:sym typeface="Canva Sans"/>
              </a:rPr>
              <a:t> and </a:t>
            </a:r>
            <a:r>
              <a:rPr lang="en-US" sz="2400" b="1" dirty="0">
                <a:solidFill>
                  <a:srgbClr val="4180AC"/>
                </a:solidFill>
                <a:latin typeface="Canva Sans"/>
                <a:ea typeface="Canva Sans"/>
                <a:cs typeface="Canva Sans"/>
                <a:sym typeface="Canva Sans"/>
              </a:rPr>
              <a:t>Sunday (428)</a:t>
            </a:r>
            <a:r>
              <a:rPr lang="en-US" sz="2400" dirty="0">
                <a:solidFill>
                  <a:srgbClr val="4180AC"/>
                </a:solidFill>
                <a:latin typeface="Canva Sans"/>
                <a:ea typeface="Canva Sans"/>
                <a:cs typeface="Canva Sans"/>
                <a:sym typeface="Canva Sans"/>
              </a:rPr>
              <a:t>, likely driven by recreational, social, and tourism-related activities.</a:t>
            </a:r>
          </a:p>
        </p:txBody>
      </p:sp>
      <p:sp>
        <p:nvSpPr>
          <p:cNvPr id="17" name="AutoShape 17"/>
          <p:cNvSpPr/>
          <p:nvPr/>
        </p:nvSpPr>
        <p:spPr>
          <a:xfrm flipV="1">
            <a:off x="1028700" y="1181100"/>
            <a:ext cx="4665565" cy="0"/>
          </a:xfrm>
          <a:prstGeom prst="line">
            <a:avLst/>
          </a:prstGeom>
          <a:ln w="38100" cap="flat">
            <a:solidFill>
              <a:srgbClr val="4180AC"/>
            </a:solidFill>
            <a:prstDash val="solid"/>
            <a:headEnd type="oval" w="lg" len="lg"/>
            <a:tailEnd type="none" w="sm" len="sm"/>
          </a:ln>
        </p:spPr>
      </p:sp>
      <p:sp>
        <p:nvSpPr>
          <p:cNvPr id="18" name="AutoShape 18"/>
          <p:cNvSpPr/>
          <p:nvPr/>
        </p:nvSpPr>
        <p:spPr>
          <a:xfrm flipH="1" flipV="1">
            <a:off x="12593735" y="1181100"/>
            <a:ext cx="4665565" cy="19050"/>
          </a:xfrm>
          <a:prstGeom prst="line">
            <a:avLst/>
          </a:prstGeom>
          <a:ln w="38100" cap="flat">
            <a:solidFill>
              <a:srgbClr val="4180AC"/>
            </a:solidFill>
            <a:prstDash val="solid"/>
            <a:headEnd type="oval" w="lg" len="lg"/>
            <a:tailEnd type="none" w="sm" len="sm"/>
          </a:ln>
        </p:spPr>
      </p:sp>
      <p:graphicFrame>
        <p:nvGraphicFramePr>
          <p:cNvPr id="19" name="Chart 18">
            <a:extLst>
              <a:ext uri="{FF2B5EF4-FFF2-40B4-BE49-F238E27FC236}">
                <a16:creationId xmlns:a16="http://schemas.microsoft.com/office/drawing/2014/main" id="{499B6C1D-7DEB-76BA-278F-99C362BBB77F}"/>
              </a:ext>
            </a:extLst>
          </p:cNvPr>
          <p:cNvGraphicFramePr>
            <a:graphicFrameLocks/>
          </p:cNvGraphicFramePr>
          <p:nvPr>
            <p:extLst>
              <p:ext uri="{D42A27DB-BD31-4B8C-83A1-F6EECF244321}">
                <p14:modId xmlns:p14="http://schemas.microsoft.com/office/powerpoint/2010/main" val="786043311"/>
              </p:ext>
            </p:extLst>
          </p:nvPr>
        </p:nvGraphicFramePr>
        <p:xfrm>
          <a:off x="2362200" y="1453624"/>
          <a:ext cx="13563600" cy="4223276"/>
        </p:xfrm>
        <a:graphic>
          <a:graphicData uri="http://schemas.openxmlformats.org/drawingml/2006/chart">
            <c:chart xmlns:c="http://schemas.openxmlformats.org/drawingml/2006/chart" xmlns:r="http://schemas.openxmlformats.org/officeDocument/2006/relationships" r:id="rId2"/>
          </a:graphicData>
        </a:graphic>
      </p:graphicFrame>
      <p:grpSp>
        <p:nvGrpSpPr>
          <p:cNvPr id="20" name="Group 8">
            <a:extLst>
              <a:ext uri="{FF2B5EF4-FFF2-40B4-BE49-F238E27FC236}">
                <a16:creationId xmlns:a16="http://schemas.microsoft.com/office/drawing/2014/main" id="{064414FD-0C2F-F4D4-F408-DF4828FF99F5}"/>
              </a:ext>
            </a:extLst>
          </p:cNvPr>
          <p:cNvGrpSpPr/>
          <p:nvPr/>
        </p:nvGrpSpPr>
        <p:grpSpPr>
          <a:xfrm flipH="1">
            <a:off x="16303319" y="9120175"/>
            <a:ext cx="947796" cy="276250"/>
            <a:chOff x="0" y="0"/>
            <a:chExt cx="656421" cy="191324"/>
          </a:xfrm>
        </p:grpSpPr>
        <p:sp>
          <p:nvSpPr>
            <p:cNvPr id="21" name="Freeform 9">
              <a:extLst>
                <a:ext uri="{FF2B5EF4-FFF2-40B4-BE49-F238E27FC236}">
                  <a16:creationId xmlns:a16="http://schemas.microsoft.com/office/drawing/2014/main" id="{F4075DD4-F450-5321-EAA5-C5E7A3598302}"/>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22" name="TextBox 10">
              <a:extLst>
                <a:ext uri="{FF2B5EF4-FFF2-40B4-BE49-F238E27FC236}">
                  <a16:creationId xmlns:a16="http://schemas.microsoft.com/office/drawing/2014/main" id="{C9EA52B7-2324-F376-5748-2691A0D22687}"/>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15</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0D473AAD-1848-7049-A5CE-ACECAE7591B1}"/>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3C0A0EE1-7042-3B41-E431-3FCE17F641AA}"/>
              </a:ext>
            </a:extLst>
          </p:cNvPr>
          <p:cNvSpPr txBox="1"/>
          <p:nvPr/>
        </p:nvSpPr>
        <p:spPr>
          <a:xfrm>
            <a:off x="5694265" y="604096"/>
            <a:ext cx="6899471" cy="849528"/>
          </a:xfrm>
          <a:prstGeom prst="rect">
            <a:avLst/>
          </a:prstGeom>
        </p:spPr>
        <p:txBody>
          <a:bodyPr lIns="0" tIns="0" rIns="0" bIns="0" rtlCol="0" anchor="t">
            <a:spAutoFit/>
          </a:bodyPr>
          <a:lstStyle/>
          <a:p>
            <a:pPr algn="ctr">
              <a:lnSpc>
                <a:spcPts val="7336"/>
              </a:lnSpc>
            </a:pPr>
            <a:r>
              <a:rPr lang="id-ID" sz="4800" b="1" dirty="0">
                <a:solidFill>
                  <a:srgbClr val="4180AC"/>
                </a:solidFill>
                <a:latin typeface="Kelpt Bold"/>
                <a:ea typeface="Kelpt Bold"/>
                <a:cs typeface="Kelpt Bold"/>
                <a:sym typeface="Kelpt Bold"/>
              </a:rPr>
              <a:t>ANOMALY</a:t>
            </a:r>
            <a:r>
              <a:rPr lang="en-US" sz="4800" b="1" dirty="0">
                <a:solidFill>
                  <a:srgbClr val="4180AC"/>
                </a:solidFill>
                <a:latin typeface="Kelpt Bold"/>
                <a:ea typeface="Kelpt Bold"/>
                <a:cs typeface="Kelpt Bold"/>
                <a:sym typeface="Kelpt Bold"/>
              </a:rPr>
              <a:t> </a:t>
            </a:r>
            <a:r>
              <a:rPr lang="id-ID" sz="4800" b="1" dirty="0">
                <a:solidFill>
                  <a:srgbClr val="4180AC"/>
                </a:solidFill>
                <a:latin typeface="Kelpt Bold"/>
                <a:ea typeface="Kelpt Bold"/>
                <a:cs typeface="Kelpt Bold"/>
                <a:sym typeface="Kelpt Bold"/>
              </a:rPr>
              <a:t>TREND</a:t>
            </a:r>
            <a:r>
              <a:rPr lang="en-US" sz="4800" b="1" dirty="0">
                <a:solidFill>
                  <a:srgbClr val="4180AC"/>
                </a:solidFill>
                <a:latin typeface="Kelpt Bold"/>
                <a:ea typeface="Kelpt Bold"/>
                <a:cs typeface="Kelpt Bold"/>
                <a:sym typeface="Kelpt Bold"/>
              </a:rPr>
              <a:t> </a:t>
            </a:r>
            <a:r>
              <a:rPr lang="id-ID" sz="4800" b="1" dirty="0">
                <a:solidFill>
                  <a:srgbClr val="4180AC"/>
                </a:solidFill>
                <a:latin typeface="Kelpt Bold"/>
                <a:ea typeface="Kelpt Bold"/>
                <a:cs typeface="Kelpt Bold"/>
                <a:sym typeface="Kelpt Bold"/>
              </a:rPr>
              <a:t>BASED</a:t>
            </a:r>
            <a:r>
              <a:rPr lang="en-US" sz="4800" b="1" dirty="0">
                <a:solidFill>
                  <a:srgbClr val="4180AC"/>
                </a:solidFill>
                <a:latin typeface="Kelpt Bold"/>
                <a:ea typeface="Kelpt Bold"/>
                <a:cs typeface="Kelpt Bold"/>
                <a:sym typeface="Kelpt Bold"/>
              </a:rPr>
              <a:t> </a:t>
            </a:r>
            <a:r>
              <a:rPr lang="id-ID" sz="4800" b="1" dirty="0">
                <a:solidFill>
                  <a:srgbClr val="4180AC"/>
                </a:solidFill>
                <a:latin typeface="Kelpt Bold"/>
                <a:ea typeface="Kelpt Bold"/>
                <a:cs typeface="Kelpt Bold"/>
                <a:sym typeface="Kelpt Bold"/>
              </a:rPr>
              <a:t>ON</a:t>
            </a:r>
            <a:r>
              <a:rPr lang="en-US" sz="4800" b="1" dirty="0">
                <a:solidFill>
                  <a:srgbClr val="4180AC"/>
                </a:solidFill>
                <a:latin typeface="Kelpt Bold"/>
                <a:ea typeface="Kelpt Bold"/>
                <a:cs typeface="Kelpt Bold"/>
                <a:sym typeface="Kelpt Bold"/>
              </a:rPr>
              <a:t> </a:t>
            </a:r>
            <a:r>
              <a:rPr lang="id-ID" sz="4800" b="1" dirty="0">
                <a:solidFill>
                  <a:srgbClr val="4180AC"/>
                </a:solidFill>
                <a:latin typeface="Kelpt Bold"/>
                <a:ea typeface="Kelpt Bold"/>
                <a:cs typeface="Kelpt Bold"/>
                <a:sym typeface="Kelpt Bold"/>
              </a:rPr>
              <a:t>TIME</a:t>
            </a:r>
            <a:endParaRPr lang="en-US" sz="4800" b="1" dirty="0">
              <a:solidFill>
                <a:srgbClr val="4180AC"/>
              </a:solidFill>
              <a:latin typeface="Kelpt Bold"/>
              <a:ea typeface="Kelpt Bold"/>
              <a:cs typeface="Kelpt Bold"/>
              <a:sym typeface="Kelpt Bold"/>
            </a:endParaRPr>
          </a:p>
        </p:txBody>
      </p:sp>
      <p:sp>
        <p:nvSpPr>
          <p:cNvPr id="14" name="TextBox 14">
            <a:extLst>
              <a:ext uri="{FF2B5EF4-FFF2-40B4-BE49-F238E27FC236}">
                <a16:creationId xmlns:a16="http://schemas.microsoft.com/office/drawing/2014/main" id="{EE83B60A-A819-728F-B41D-0E43472780F0}"/>
              </a:ext>
            </a:extLst>
          </p:cNvPr>
          <p:cNvSpPr txBox="1"/>
          <p:nvPr/>
        </p:nvSpPr>
        <p:spPr>
          <a:xfrm>
            <a:off x="1676401" y="6045965"/>
            <a:ext cx="14249400" cy="2586542"/>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Anomalies peak between </a:t>
            </a:r>
            <a:r>
              <a:rPr lang="en-US" sz="2400" b="1" dirty="0">
                <a:solidFill>
                  <a:srgbClr val="4180AC"/>
                </a:solidFill>
                <a:latin typeface="Canva Sans"/>
                <a:ea typeface="Canva Sans"/>
                <a:cs typeface="Canva Sans"/>
                <a:sym typeface="Canva Sans"/>
              </a:rPr>
              <a:t>11:00 - 15:00 </a:t>
            </a:r>
            <a:r>
              <a:rPr lang="en-US" sz="2400" dirty="0">
                <a:solidFill>
                  <a:srgbClr val="4180AC"/>
                </a:solidFill>
                <a:latin typeface="Canva Sans"/>
                <a:ea typeface="Canva Sans"/>
                <a:cs typeface="Canva Sans"/>
                <a:sym typeface="Canva Sans"/>
              </a:rPr>
              <a:t>due to high midday activity, then decline after </a:t>
            </a:r>
            <a:r>
              <a:rPr lang="en-US" sz="2400" b="1" dirty="0">
                <a:solidFill>
                  <a:srgbClr val="4180AC"/>
                </a:solidFill>
                <a:latin typeface="Canva Sans"/>
                <a:ea typeface="Canva Sans"/>
                <a:cs typeface="Canva Sans"/>
                <a:sym typeface="Canva Sans"/>
              </a:rPr>
              <a:t>15:00</a:t>
            </a:r>
            <a:r>
              <a:rPr lang="en-US" sz="2400" dirty="0">
                <a:solidFill>
                  <a:srgbClr val="4180AC"/>
                </a:solidFill>
                <a:latin typeface="Canva Sans"/>
                <a:ea typeface="Canva Sans"/>
                <a:cs typeface="Canva Sans"/>
                <a:sym typeface="Canva Sans"/>
              </a:rPr>
              <a:t> as travel stabilizes. Midnight to early morning </a:t>
            </a:r>
            <a:r>
              <a:rPr lang="en-US" sz="2400" b="1" dirty="0">
                <a:solidFill>
                  <a:srgbClr val="4180AC"/>
                </a:solidFill>
                <a:latin typeface="Canva Sans"/>
                <a:ea typeface="Canva Sans"/>
                <a:cs typeface="Canva Sans"/>
                <a:sym typeface="Canva Sans"/>
              </a:rPr>
              <a:t>(00:00 - 05:00) </a:t>
            </a:r>
            <a:r>
              <a:rPr lang="en-US" sz="2400" dirty="0">
                <a:solidFill>
                  <a:srgbClr val="4180AC"/>
                </a:solidFill>
                <a:latin typeface="Canva Sans"/>
                <a:ea typeface="Canva Sans"/>
                <a:cs typeface="Canva Sans"/>
                <a:sym typeface="Canva Sans"/>
              </a:rPr>
              <a:t>sees low anomalies, likely linked to nightlife transport and night shift workers, with a sharp drop at dawn </a:t>
            </a:r>
            <a:r>
              <a:rPr lang="en-US" sz="2400" b="1" dirty="0">
                <a:solidFill>
                  <a:srgbClr val="4180AC"/>
                </a:solidFill>
                <a:latin typeface="Canva Sans"/>
                <a:ea typeface="Canva Sans"/>
                <a:cs typeface="Canva Sans"/>
                <a:sym typeface="Canva Sans"/>
              </a:rPr>
              <a:t>(05:00 - 06:00) </a:t>
            </a:r>
            <a:r>
              <a:rPr lang="en-US" sz="2400" dirty="0">
                <a:solidFill>
                  <a:srgbClr val="4180AC"/>
                </a:solidFill>
                <a:latin typeface="Canva Sans"/>
                <a:ea typeface="Canva Sans"/>
                <a:cs typeface="Canva Sans"/>
                <a:sym typeface="Canva Sans"/>
              </a:rPr>
              <a:t>due to minimal traffic. Critical periods include morning rush </a:t>
            </a:r>
            <a:r>
              <a:rPr lang="en-US" sz="2400" b="1" dirty="0">
                <a:solidFill>
                  <a:srgbClr val="4180AC"/>
                </a:solidFill>
                <a:latin typeface="Canva Sans"/>
                <a:ea typeface="Canva Sans"/>
                <a:cs typeface="Canva Sans"/>
                <a:sym typeface="Canva Sans"/>
              </a:rPr>
              <a:t>(07:00 - 09:00) </a:t>
            </a:r>
            <a:r>
              <a:rPr lang="en-US" sz="2400" dirty="0">
                <a:solidFill>
                  <a:srgbClr val="4180AC"/>
                </a:solidFill>
                <a:latin typeface="Canva Sans"/>
                <a:ea typeface="Canva Sans"/>
                <a:cs typeface="Canva Sans"/>
                <a:sym typeface="Canva Sans"/>
              </a:rPr>
              <a:t>with increased work and school commutes, and afternoon/evening </a:t>
            </a:r>
            <a:r>
              <a:rPr lang="en-US" sz="2400" b="1" dirty="0">
                <a:solidFill>
                  <a:srgbClr val="4180AC"/>
                </a:solidFill>
                <a:latin typeface="Canva Sans"/>
                <a:ea typeface="Canva Sans"/>
                <a:cs typeface="Canva Sans"/>
                <a:sym typeface="Canva Sans"/>
              </a:rPr>
              <a:t>(16:00 - 18:00) </a:t>
            </a:r>
            <a:r>
              <a:rPr lang="en-US" sz="2400" dirty="0">
                <a:solidFill>
                  <a:srgbClr val="4180AC"/>
                </a:solidFill>
                <a:latin typeface="Canva Sans"/>
                <a:ea typeface="Canva Sans"/>
                <a:cs typeface="Canva Sans"/>
                <a:sym typeface="Canva Sans"/>
              </a:rPr>
              <a:t>with a gradual decline as people return home.</a:t>
            </a:r>
          </a:p>
        </p:txBody>
      </p:sp>
      <p:sp>
        <p:nvSpPr>
          <p:cNvPr id="17" name="AutoShape 17">
            <a:extLst>
              <a:ext uri="{FF2B5EF4-FFF2-40B4-BE49-F238E27FC236}">
                <a16:creationId xmlns:a16="http://schemas.microsoft.com/office/drawing/2014/main" id="{0400B375-F27F-1454-922A-6C2CFD83BAFF}"/>
              </a:ext>
            </a:extLst>
          </p:cNvPr>
          <p:cNvSpPr/>
          <p:nvPr/>
        </p:nvSpPr>
        <p:spPr>
          <a:xfrm flipV="1">
            <a:off x="1028700" y="1181100"/>
            <a:ext cx="4665565" cy="0"/>
          </a:xfrm>
          <a:prstGeom prst="line">
            <a:avLst/>
          </a:prstGeom>
          <a:ln w="38100" cap="flat">
            <a:solidFill>
              <a:srgbClr val="4180AC"/>
            </a:solidFill>
            <a:prstDash val="solid"/>
            <a:headEnd type="oval" w="lg" len="lg"/>
            <a:tailEnd type="none" w="sm" len="sm"/>
          </a:ln>
        </p:spPr>
      </p:sp>
      <p:sp>
        <p:nvSpPr>
          <p:cNvPr id="18" name="AutoShape 18">
            <a:extLst>
              <a:ext uri="{FF2B5EF4-FFF2-40B4-BE49-F238E27FC236}">
                <a16:creationId xmlns:a16="http://schemas.microsoft.com/office/drawing/2014/main" id="{CC1086BA-85FA-F7C6-7783-8C850DB9C789}"/>
              </a:ext>
            </a:extLst>
          </p:cNvPr>
          <p:cNvSpPr/>
          <p:nvPr/>
        </p:nvSpPr>
        <p:spPr>
          <a:xfrm flipH="1" flipV="1">
            <a:off x="12593735" y="1181100"/>
            <a:ext cx="4665565" cy="19050"/>
          </a:xfrm>
          <a:prstGeom prst="line">
            <a:avLst/>
          </a:prstGeom>
          <a:ln w="38100" cap="flat">
            <a:solidFill>
              <a:srgbClr val="4180AC"/>
            </a:solidFill>
            <a:prstDash val="solid"/>
            <a:headEnd type="oval" w="lg" len="lg"/>
            <a:tailEnd type="none" w="sm" len="sm"/>
          </a:ln>
        </p:spPr>
      </p:sp>
      <p:grpSp>
        <p:nvGrpSpPr>
          <p:cNvPr id="20" name="Group 8">
            <a:extLst>
              <a:ext uri="{FF2B5EF4-FFF2-40B4-BE49-F238E27FC236}">
                <a16:creationId xmlns:a16="http://schemas.microsoft.com/office/drawing/2014/main" id="{A7ACB92D-DA3B-E8AE-AFC4-B6CBE5A6BE1D}"/>
              </a:ext>
            </a:extLst>
          </p:cNvPr>
          <p:cNvGrpSpPr/>
          <p:nvPr/>
        </p:nvGrpSpPr>
        <p:grpSpPr>
          <a:xfrm flipH="1">
            <a:off x="16303319" y="9120175"/>
            <a:ext cx="947796" cy="276250"/>
            <a:chOff x="0" y="0"/>
            <a:chExt cx="656421" cy="191324"/>
          </a:xfrm>
        </p:grpSpPr>
        <p:sp>
          <p:nvSpPr>
            <p:cNvPr id="21" name="Freeform 9">
              <a:extLst>
                <a:ext uri="{FF2B5EF4-FFF2-40B4-BE49-F238E27FC236}">
                  <a16:creationId xmlns:a16="http://schemas.microsoft.com/office/drawing/2014/main" id="{0605F3B0-1F0B-5E17-7088-CDDAF62DC77E}"/>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22" name="TextBox 10">
              <a:extLst>
                <a:ext uri="{FF2B5EF4-FFF2-40B4-BE49-F238E27FC236}">
                  <a16:creationId xmlns:a16="http://schemas.microsoft.com/office/drawing/2014/main" id="{4A6B5D47-716B-97F0-4DDB-EFBDAA13017D}"/>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16</a:t>
              </a:r>
            </a:p>
          </p:txBody>
        </p:sp>
      </p:grpSp>
      <p:graphicFrame>
        <p:nvGraphicFramePr>
          <p:cNvPr id="4" name="Chart 3">
            <a:extLst>
              <a:ext uri="{FF2B5EF4-FFF2-40B4-BE49-F238E27FC236}">
                <a16:creationId xmlns:a16="http://schemas.microsoft.com/office/drawing/2014/main" id="{5C5020B7-D35D-5497-1D1D-73D7FA756EB4}"/>
              </a:ext>
            </a:extLst>
          </p:cNvPr>
          <p:cNvGraphicFramePr>
            <a:graphicFrameLocks/>
          </p:cNvGraphicFramePr>
          <p:nvPr>
            <p:extLst>
              <p:ext uri="{D42A27DB-BD31-4B8C-83A1-F6EECF244321}">
                <p14:modId xmlns:p14="http://schemas.microsoft.com/office/powerpoint/2010/main" val="1992059470"/>
              </p:ext>
            </p:extLst>
          </p:nvPr>
        </p:nvGraphicFramePr>
        <p:xfrm>
          <a:off x="1676401" y="1512227"/>
          <a:ext cx="14249400" cy="40884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96523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p:cNvGrpSpPr/>
        <p:nvPr/>
      </p:nvGrpSpPr>
      <p:grpSpPr>
        <a:xfrm>
          <a:off x="0" y="0"/>
          <a:ext cx="0" cy="0"/>
          <a:chOff x="0" y="0"/>
          <a:chExt cx="0" cy="0"/>
        </a:xfrm>
      </p:grpSpPr>
      <p:sp>
        <p:nvSpPr>
          <p:cNvPr id="2" name="Freeform 2"/>
          <p:cNvSpPr/>
          <p:nvPr/>
        </p:nvSpPr>
        <p:spPr>
          <a:xfrm>
            <a:off x="-1676400" y="1511296"/>
            <a:ext cx="6019800" cy="6553200"/>
          </a:xfrm>
          <a:custGeom>
            <a:avLst/>
            <a:gdLst/>
            <a:ahLst/>
            <a:cxnLst/>
            <a:rect l="l" t="t" r="r" b="b"/>
            <a:pathLst>
              <a:path w="8528083" h="8229600">
                <a:moveTo>
                  <a:pt x="0" y="0"/>
                </a:moveTo>
                <a:lnTo>
                  <a:pt x="8528083" y="0"/>
                </a:lnTo>
                <a:lnTo>
                  <a:pt x="8528083" y="8229600"/>
                </a:lnTo>
                <a:lnTo>
                  <a:pt x="0" y="8229600"/>
                </a:lnTo>
                <a:lnTo>
                  <a:pt x="0" y="0"/>
                </a:lnTo>
                <a:close/>
              </a:path>
            </a:pathLst>
          </a:custGeom>
          <a:blipFill>
            <a:blip r:embed="rId2">
              <a:extLst>
                <a:ext uri="{BEBA8EAE-BF5A-486C-A8C5-ECC9F3942E4B}">
                  <a14:imgProps xmlns:a14="http://schemas.microsoft.com/office/drawing/2010/main">
                    <a14:imgLayer r:embed="rId3">
                      <a14:imgEffect>
                        <a14:backgroundRemoval t="3343" b="89694" l="9494" r="89557">
                          <a14:foregroundMark x1="44304" y1="18663" x2="48101" y2="6964"/>
                          <a14:foregroundMark x1="48101" y1="6964" x2="49684" y2="3343"/>
                          <a14:foregroundMark x1="37342" y1="54318" x2="49684" y2="69916"/>
                          <a14:foregroundMark x1="39557" y1="59610" x2="30696" y2="56825"/>
                          <a14:foregroundMark x1="30696" y1="56825" x2="28481" y2="56825"/>
                          <a14:foregroundMark x1="85759" y1="75209" x2="89241" y2="75209"/>
                        </a14:backgroundRemoval>
                      </a14:imgEffect>
                    </a14:imgLayer>
                  </a14:imgProps>
                </a:ext>
                <a:ext uri="{28A0092B-C50C-407E-A947-70E740481C1C}">
                  <a14:useLocalDpi xmlns:a14="http://schemas.microsoft.com/office/drawing/2010/main" val="0"/>
                </a:ext>
              </a:extLst>
            </a:blip>
            <a:stretch>
              <a:fillRect/>
            </a:stretch>
          </a:blipFill>
        </p:spPr>
      </p:sp>
      <p:sp>
        <p:nvSpPr>
          <p:cNvPr id="3" name="AutoShape 3"/>
          <p:cNvSpPr/>
          <p:nvPr/>
        </p:nvSpPr>
        <p:spPr>
          <a:xfrm>
            <a:off x="5340513" y="1270826"/>
            <a:ext cx="5976381" cy="0"/>
          </a:xfrm>
          <a:prstGeom prst="line">
            <a:avLst/>
          </a:prstGeom>
          <a:ln w="38100" cap="flat">
            <a:solidFill>
              <a:srgbClr val="4180AC"/>
            </a:solidFill>
            <a:prstDash val="solid"/>
            <a:headEnd type="oval" w="lg" len="lg"/>
            <a:tailEnd type="none" w="sm" len="sm"/>
          </a:ln>
        </p:spPr>
      </p:sp>
      <p:sp>
        <p:nvSpPr>
          <p:cNvPr id="4" name="Freeform 4"/>
          <p:cNvSpPr/>
          <p:nvPr/>
        </p:nvSpPr>
        <p:spPr>
          <a:xfrm>
            <a:off x="10363200" y="8600710"/>
            <a:ext cx="11248966" cy="5334000"/>
          </a:xfrm>
          <a:custGeom>
            <a:avLst/>
            <a:gdLst/>
            <a:ahLst/>
            <a:cxnLst/>
            <a:rect l="l" t="t" r="r" b="b"/>
            <a:pathLst>
              <a:path w="13744635" h="8229600">
                <a:moveTo>
                  <a:pt x="0" y="0"/>
                </a:moveTo>
                <a:lnTo>
                  <a:pt x="13744634" y="0"/>
                </a:lnTo>
                <a:lnTo>
                  <a:pt x="13744634" y="8229600"/>
                </a:lnTo>
                <a:lnTo>
                  <a:pt x="0" y="8229600"/>
                </a:lnTo>
                <a:lnTo>
                  <a:pt x="0" y="0"/>
                </a:lnTo>
                <a:close/>
              </a:path>
            </a:pathLst>
          </a:custGeom>
          <a:blipFill>
            <a:blip r:embed="rId4"/>
            <a:stretch>
              <a:fillRect/>
            </a:stretch>
          </a:blipFill>
        </p:spPr>
      </p:sp>
      <p:sp>
        <p:nvSpPr>
          <p:cNvPr id="5" name="TextBox 5"/>
          <p:cNvSpPr txBox="1"/>
          <p:nvPr/>
        </p:nvSpPr>
        <p:spPr>
          <a:xfrm>
            <a:off x="11316895" y="898986"/>
            <a:ext cx="5942405" cy="1029430"/>
          </a:xfrm>
          <a:prstGeom prst="rect">
            <a:avLst/>
          </a:prstGeom>
        </p:spPr>
        <p:txBody>
          <a:bodyPr lIns="0" tIns="0" rIns="0" bIns="0" rtlCol="0" anchor="t">
            <a:spAutoFit/>
          </a:bodyPr>
          <a:lstStyle/>
          <a:p>
            <a:pPr algn="r">
              <a:lnSpc>
                <a:spcPts val="7336"/>
              </a:lnSpc>
            </a:pPr>
            <a:r>
              <a:rPr lang="en-US" sz="8630" b="1" dirty="0">
                <a:solidFill>
                  <a:srgbClr val="4180AC"/>
                </a:solidFill>
                <a:latin typeface="Kelpt Bold"/>
                <a:ea typeface="Kelpt Bold"/>
                <a:cs typeface="Kelpt Bold"/>
                <a:sym typeface="Kelpt Bold"/>
              </a:rPr>
              <a:t>INTRODUCTION</a:t>
            </a:r>
          </a:p>
        </p:txBody>
      </p:sp>
      <p:sp>
        <p:nvSpPr>
          <p:cNvPr id="6" name="TextBox 6"/>
          <p:cNvSpPr txBox="1"/>
          <p:nvPr/>
        </p:nvSpPr>
        <p:spPr>
          <a:xfrm>
            <a:off x="5347886" y="2464630"/>
            <a:ext cx="11911413" cy="4738348"/>
          </a:xfrm>
          <a:prstGeom prst="rect">
            <a:avLst/>
          </a:prstGeom>
        </p:spPr>
        <p:txBody>
          <a:bodyPr wrap="square" lIns="0" tIns="0" rIns="0" bIns="0" rtlCol="0" anchor="t">
            <a:spAutoFit/>
          </a:bodyPr>
          <a:lstStyle/>
          <a:p>
            <a:pPr algn="just"/>
            <a:r>
              <a:rPr lang="en-US" sz="2799" dirty="0">
                <a:solidFill>
                  <a:schemeClr val="tx1">
                    <a:lumMod val="65000"/>
                    <a:lumOff val="35000"/>
                  </a:schemeClr>
                </a:solidFill>
                <a:latin typeface="Canva Sans"/>
                <a:ea typeface="Canva Sans"/>
                <a:cs typeface="Canva Sans"/>
                <a:sym typeface="Canva Sans"/>
              </a:rPr>
              <a:t>The New York City Taxi and Limousine Commission (NYC TLC) is a government agency established in 1971 to regulate commercial transportation services such as taxis, limousines, and ride-hailing apps in NYC. To support oversight, the TLC collaborates with certified technology vendors to record each taxi trip in a structured system known as the TLC Trip Record. </a:t>
            </a:r>
            <a:endParaRPr lang="id-ID" sz="2799" dirty="0">
              <a:solidFill>
                <a:schemeClr val="tx1">
                  <a:lumMod val="65000"/>
                  <a:lumOff val="35000"/>
                </a:schemeClr>
              </a:solidFill>
              <a:latin typeface="Canva Sans"/>
              <a:ea typeface="Canva Sans"/>
              <a:cs typeface="Canva Sans"/>
              <a:sym typeface="Canva Sans"/>
            </a:endParaRPr>
          </a:p>
          <a:p>
            <a:pPr algn="just"/>
            <a:endParaRPr lang="id-ID" sz="2799" dirty="0">
              <a:solidFill>
                <a:schemeClr val="tx1">
                  <a:lumMod val="65000"/>
                  <a:lumOff val="35000"/>
                </a:schemeClr>
              </a:solidFill>
              <a:latin typeface="Canva Sans"/>
              <a:ea typeface="Canva Sans"/>
              <a:cs typeface="Canva Sans"/>
              <a:sym typeface="Canva Sans"/>
            </a:endParaRPr>
          </a:p>
          <a:p>
            <a:pPr algn="just"/>
            <a:r>
              <a:rPr lang="en-US" sz="2799" dirty="0">
                <a:solidFill>
                  <a:schemeClr val="tx1">
                    <a:lumMod val="65000"/>
                    <a:lumOff val="35000"/>
                  </a:schemeClr>
                </a:solidFill>
                <a:latin typeface="Canva Sans"/>
                <a:ea typeface="Canva Sans"/>
                <a:cs typeface="Canva Sans"/>
                <a:sym typeface="Canva Sans"/>
              </a:rPr>
              <a:t>In this industry, fraud can lead to significant financial losses. Therefore, analyzing taxi trip data is essential to identify potentially invalid or unusual trips as part of efforts to detect fraudulent activities.</a:t>
            </a:r>
          </a:p>
        </p:txBody>
      </p:sp>
      <p:grpSp>
        <p:nvGrpSpPr>
          <p:cNvPr id="10" name="Group 8">
            <a:extLst>
              <a:ext uri="{FF2B5EF4-FFF2-40B4-BE49-F238E27FC236}">
                <a16:creationId xmlns:a16="http://schemas.microsoft.com/office/drawing/2014/main" id="{F913E0CD-33DB-78C9-F465-8E903DAF5B46}"/>
              </a:ext>
            </a:extLst>
          </p:cNvPr>
          <p:cNvGrpSpPr/>
          <p:nvPr/>
        </p:nvGrpSpPr>
        <p:grpSpPr>
          <a:xfrm flipH="1">
            <a:off x="16303319" y="9120175"/>
            <a:ext cx="947796" cy="276250"/>
            <a:chOff x="0" y="0"/>
            <a:chExt cx="656421" cy="191324"/>
          </a:xfrm>
        </p:grpSpPr>
        <p:sp>
          <p:nvSpPr>
            <p:cNvPr id="11" name="Freeform 9">
              <a:extLst>
                <a:ext uri="{FF2B5EF4-FFF2-40B4-BE49-F238E27FC236}">
                  <a16:creationId xmlns:a16="http://schemas.microsoft.com/office/drawing/2014/main" id="{9DEFFF76-8557-338E-C02C-08F8E9298C25}"/>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sp>
        <p:sp>
          <p:nvSpPr>
            <p:cNvPr id="12" name="TextBox 10">
              <a:extLst>
                <a:ext uri="{FF2B5EF4-FFF2-40B4-BE49-F238E27FC236}">
                  <a16:creationId xmlns:a16="http://schemas.microsoft.com/office/drawing/2014/main" id="{AE6931F7-CCB5-A536-CBB5-0F5281FAF741}"/>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a:t>
              </a:r>
            </a:p>
          </p:txBody>
        </p:sp>
      </p:grpSp>
      <p:sp>
        <p:nvSpPr>
          <p:cNvPr id="20" name="Freeform 3">
            <a:extLst>
              <a:ext uri="{FF2B5EF4-FFF2-40B4-BE49-F238E27FC236}">
                <a16:creationId xmlns:a16="http://schemas.microsoft.com/office/drawing/2014/main" id="{105ABBFF-FF71-FE74-1CED-31967875D253}"/>
              </a:ext>
            </a:extLst>
          </p:cNvPr>
          <p:cNvSpPr/>
          <p:nvPr/>
        </p:nvSpPr>
        <p:spPr>
          <a:xfrm>
            <a:off x="14766951" y="8316823"/>
            <a:ext cx="16230600" cy="9150001"/>
          </a:xfrm>
          <a:custGeom>
            <a:avLst/>
            <a:gdLst/>
            <a:ahLst/>
            <a:cxnLst/>
            <a:rect l="l" t="t" r="r" b="b"/>
            <a:pathLst>
              <a:path w="16230600" h="9150001">
                <a:moveTo>
                  <a:pt x="0" y="0"/>
                </a:moveTo>
                <a:lnTo>
                  <a:pt x="16230600" y="0"/>
                </a:lnTo>
                <a:lnTo>
                  <a:pt x="16230600" y="9150001"/>
                </a:lnTo>
                <a:lnTo>
                  <a:pt x="0" y="9150001"/>
                </a:lnTo>
                <a:lnTo>
                  <a:pt x="0" y="0"/>
                </a:lnTo>
                <a:close/>
              </a:path>
            </a:pathLst>
          </a:custGeom>
          <a:blipFill>
            <a:blip r:embed="rId5">
              <a:alphaModFix amt="0"/>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233DB-77C2-E07E-8792-9D1BBE4A4DF1}"/>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AFBC3374-628D-5E6E-8230-BAF3251C2E03}"/>
              </a:ext>
            </a:extLst>
          </p:cNvPr>
          <p:cNvGrpSpPr/>
          <p:nvPr/>
        </p:nvGrpSpPr>
        <p:grpSpPr>
          <a:xfrm>
            <a:off x="1028701" y="2095500"/>
            <a:ext cx="7962899" cy="3266772"/>
            <a:chOff x="0" y="0"/>
            <a:chExt cx="1199027" cy="1328732"/>
          </a:xfrm>
        </p:grpSpPr>
        <p:sp>
          <p:nvSpPr>
            <p:cNvPr id="5" name="Freeform 5">
              <a:extLst>
                <a:ext uri="{FF2B5EF4-FFF2-40B4-BE49-F238E27FC236}">
                  <a16:creationId xmlns:a16="http://schemas.microsoft.com/office/drawing/2014/main" id="{691A2A2D-47A4-1FB2-E7D7-C52935B6E7EC}"/>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6" name="TextBox 6">
              <a:extLst>
                <a:ext uri="{FF2B5EF4-FFF2-40B4-BE49-F238E27FC236}">
                  <a16:creationId xmlns:a16="http://schemas.microsoft.com/office/drawing/2014/main" id="{14AC55C1-BC60-ABAF-111E-06380193A1DB}"/>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7" name="TextBox 7">
            <a:extLst>
              <a:ext uri="{FF2B5EF4-FFF2-40B4-BE49-F238E27FC236}">
                <a16:creationId xmlns:a16="http://schemas.microsoft.com/office/drawing/2014/main" id="{A0493B48-853C-F160-4C97-DE03435A4B6F}"/>
              </a:ext>
            </a:extLst>
          </p:cNvPr>
          <p:cNvSpPr txBox="1"/>
          <p:nvPr/>
        </p:nvSpPr>
        <p:spPr>
          <a:xfrm>
            <a:off x="5656164" y="216089"/>
            <a:ext cx="6899471" cy="1661993"/>
          </a:xfrm>
          <a:prstGeom prst="rect">
            <a:avLst/>
          </a:prstGeom>
        </p:spPr>
        <p:txBody>
          <a:bodyPr lIns="0" tIns="0" rIns="0" bIns="0" rtlCol="0" anchor="t">
            <a:spAutoFit/>
          </a:bodyPr>
          <a:lstStyle/>
          <a:p>
            <a:pPr algn="ctr"/>
            <a:r>
              <a:rPr lang="en-US" sz="5400" b="1" dirty="0">
                <a:solidFill>
                  <a:srgbClr val="4180AC"/>
                </a:solidFill>
                <a:latin typeface="Kelpt Bold"/>
                <a:ea typeface="Kelpt Bold"/>
                <a:cs typeface="Kelpt Bold"/>
                <a:sym typeface="Kelpt Bold"/>
              </a:rPr>
              <a:t>CONCLUSION &amp;</a:t>
            </a:r>
            <a:r>
              <a:rPr lang="id-ID" sz="5400" b="1" dirty="0">
                <a:solidFill>
                  <a:srgbClr val="4180AC"/>
                </a:solidFill>
                <a:latin typeface="Kelpt Bold"/>
                <a:ea typeface="Kelpt Bold"/>
                <a:cs typeface="Kelpt Bold"/>
                <a:sym typeface="Kelpt Bold"/>
              </a:rPr>
              <a:t> </a:t>
            </a:r>
            <a:r>
              <a:rPr lang="en-US" sz="5400" b="1" dirty="0">
                <a:solidFill>
                  <a:srgbClr val="4180AC"/>
                </a:solidFill>
                <a:latin typeface="Kelpt Bold"/>
                <a:ea typeface="Kelpt Bold"/>
                <a:cs typeface="Kelpt Bold"/>
                <a:sym typeface="Kelpt Bold"/>
              </a:rPr>
              <a:t>RECOMMENDATION</a:t>
            </a:r>
          </a:p>
        </p:txBody>
      </p:sp>
      <p:sp>
        <p:nvSpPr>
          <p:cNvPr id="14" name="TextBox 14">
            <a:extLst>
              <a:ext uri="{FF2B5EF4-FFF2-40B4-BE49-F238E27FC236}">
                <a16:creationId xmlns:a16="http://schemas.microsoft.com/office/drawing/2014/main" id="{C0367398-168C-1C9E-2490-59C3701C8D91}"/>
              </a:ext>
            </a:extLst>
          </p:cNvPr>
          <p:cNvSpPr txBox="1"/>
          <p:nvPr/>
        </p:nvSpPr>
        <p:spPr>
          <a:xfrm>
            <a:off x="2107733" y="2871632"/>
            <a:ext cx="5804835" cy="1714508"/>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Manhattan has the highest number of trips, totaling 37,474, far surpassing other boroughs such as Queens (17,261) and Brooklyn (8,014).</a:t>
            </a:r>
          </a:p>
        </p:txBody>
      </p:sp>
      <p:sp>
        <p:nvSpPr>
          <p:cNvPr id="17" name="AutoShape 17">
            <a:extLst>
              <a:ext uri="{FF2B5EF4-FFF2-40B4-BE49-F238E27FC236}">
                <a16:creationId xmlns:a16="http://schemas.microsoft.com/office/drawing/2014/main" id="{8B591599-9256-7176-A3EF-A7A5C9855A1B}"/>
              </a:ext>
            </a:extLst>
          </p:cNvPr>
          <p:cNvSpPr/>
          <p:nvPr/>
        </p:nvSpPr>
        <p:spPr>
          <a:xfrm flipV="1">
            <a:off x="1028701" y="1179607"/>
            <a:ext cx="5453510" cy="9525"/>
          </a:xfrm>
          <a:prstGeom prst="line">
            <a:avLst/>
          </a:prstGeom>
          <a:ln w="38100" cap="flat">
            <a:solidFill>
              <a:srgbClr val="4180AC"/>
            </a:solidFill>
            <a:prstDash val="solid"/>
            <a:headEnd type="oval" w="lg" len="lg"/>
            <a:tailEnd type="none" w="sm" len="sm"/>
          </a:ln>
        </p:spPr>
      </p:sp>
      <p:sp>
        <p:nvSpPr>
          <p:cNvPr id="18" name="AutoShape 18">
            <a:extLst>
              <a:ext uri="{FF2B5EF4-FFF2-40B4-BE49-F238E27FC236}">
                <a16:creationId xmlns:a16="http://schemas.microsoft.com/office/drawing/2014/main" id="{87CFD428-738A-F928-3812-9A5903866A3D}"/>
              </a:ext>
            </a:extLst>
          </p:cNvPr>
          <p:cNvSpPr/>
          <p:nvPr/>
        </p:nvSpPr>
        <p:spPr>
          <a:xfrm flipH="1" flipV="1">
            <a:off x="11805787" y="1179606"/>
            <a:ext cx="5453511" cy="19049"/>
          </a:xfrm>
          <a:prstGeom prst="line">
            <a:avLst/>
          </a:prstGeom>
          <a:ln w="38100" cap="flat">
            <a:solidFill>
              <a:srgbClr val="4180AC"/>
            </a:solidFill>
            <a:prstDash val="solid"/>
            <a:headEnd type="oval" w="lg" len="lg"/>
            <a:tailEnd type="none" w="sm" len="sm"/>
          </a:ln>
        </p:spPr>
      </p:sp>
      <p:grpSp>
        <p:nvGrpSpPr>
          <p:cNvPr id="20" name="Group 4">
            <a:extLst>
              <a:ext uri="{FF2B5EF4-FFF2-40B4-BE49-F238E27FC236}">
                <a16:creationId xmlns:a16="http://schemas.microsoft.com/office/drawing/2014/main" id="{F2CB323D-A7DF-D939-84B7-90DB4E63D3B8}"/>
              </a:ext>
            </a:extLst>
          </p:cNvPr>
          <p:cNvGrpSpPr/>
          <p:nvPr/>
        </p:nvGrpSpPr>
        <p:grpSpPr>
          <a:xfrm>
            <a:off x="9296402" y="2095500"/>
            <a:ext cx="7963200" cy="3267052"/>
            <a:chOff x="0" y="0"/>
            <a:chExt cx="1199027" cy="1328732"/>
          </a:xfrm>
        </p:grpSpPr>
        <p:sp>
          <p:nvSpPr>
            <p:cNvPr id="21" name="Freeform 5">
              <a:extLst>
                <a:ext uri="{FF2B5EF4-FFF2-40B4-BE49-F238E27FC236}">
                  <a16:creationId xmlns:a16="http://schemas.microsoft.com/office/drawing/2014/main" id="{95868B32-D45A-8758-3CA4-F63F9E15E942}"/>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22" name="TextBox 6">
              <a:extLst>
                <a:ext uri="{FF2B5EF4-FFF2-40B4-BE49-F238E27FC236}">
                  <a16:creationId xmlns:a16="http://schemas.microsoft.com/office/drawing/2014/main" id="{F9CC80F9-14B6-9FF9-40B3-404BB68DD83B}"/>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23" name="TextBox 16">
            <a:extLst>
              <a:ext uri="{FF2B5EF4-FFF2-40B4-BE49-F238E27FC236}">
                <a16:creationId xmlns:a16="http://schemas.microsoft.com/office/drawing/2014/main" id="{DF294312-2DA8-027C-FFF6-AB5BB4F11295}"/>
              </a:ext>
            </a:extLst>
          </p:cNvPr>
          <p:cNvSpPr txBox="1"/>
          <p:nvPr/>
        </p:nvSpPr>
        <p:spPr>
          <a:xfrm>
            <a:off x="9817019" y="2435755"/>
            <a:ext cx="6921967" cy="2586542"/>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To reduce congestion and improve transportation efficiency, it is necessary to optimize taxi pickup and drop-off points, especially in business centers, tourist areas, like East Harlem North and East Harlem South Zones</a:t>
            </a:r>
          </a:p>
        </p:txBody>
      </p:sp>
      <p:grpSp>
        <p:nvGrpSpPr>
          <p:cNvPr id="32" name="Group 8">
            <a:extLst>
              <a:ext uri="{FF2B5EF4-FFF2-40B4-BE49-F238E27FC236}">
                <a16:creationId xmlns:a16="http://schemas.microsoft.com/office/drawing/2014/main" id="{6F010D01-5D1C-C1AD-76B9-6169AECC541A}"/>
              </a:ext>
            </a:extLst>
          </p:cNvPr>
          <p:cNvGrpSpPr/>
          <p:nvPr/>
        </p:nvGrpSpPr>
        <p:grpSpPr>
          <a:xfrm flipH="1">
            <a:off x="16303319" y="9120175"/>
            <a:ext cx="947796" cy="276250"/>
            <a:chOff x="0" y="0"/>
            <a:chExt cx="656421" cy="191324"/>
          </a:xfrm>
        </p:grpSpPr>
        <p:sp>
          <p:nvSpPr>
            <p:cNvPr id="33" name="Freeform 9">
              <a:extLst>
                <a:ext uri="{FF2B5EF4-FFF2-40B4-BE49-F238E27FC236}">
                  <a16:creationId xmlns:a16="http://schemas.microsoft.com/office/drawing/2014/main" id="{DD02CB2D-7F4E-4BCA-28F6-E9ED62304246}"/>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34" name="TextBox 10">
              <a:extLst>
                <a:ext uri="{FF2B5EF4-FFF2-40B4-BE49-F238E27FC236}">
                  <a16:creationId xmlns:a16="http://schemas.microsoft.com/office/drawing/2014/main" id="{393EE412-A8AB-2F99-DB22-3901F68EA8C6}"/>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17</a:t>
              </a:r>
            </a:p>
          </p:txBody>
        </p:sp>
      </p:grpSp>
      <p:grpSp>
        <p:nvGrpSpPr>
          <p:cNvPr id="43" name="Group 4">
            <a:extLst>
              <a:ext uri="{FF2B5EF4-FFF2-40B4-BE49-F238E27FC236}">
                <a16:creationId xmlns:a16="http://schemas.microsoft.com/office/drawing/2014/main" id="{BE15A7B5-0B5D-94D1-7A41-8B6520C17626}"/>
              </a:ext>
            </a:extLst>
          </p:cNvPr>
          <p:cNvGrpSpPr/>
          <p:nvPr/>
        </p:nvGrpSpPr>
        <p:grpSpPr>
          <a:xfrm>
            <a:off x="1028701" y="5581650"/>
            <a:ext cx="7962899" cy="3266772"/>
            <a:chOff x="0" y="0"/>
            <a:chExt cx="1199027" cy="1328732"/>
          </a:xfrm>
        </p:grpSpPr>
        <p:sp>
          <p:nvSpPr>
            <p:cNvPr id="44" name="Freeform 5">
              <a:extLst>
                <a:ext uri="{FF2B5EF4-FFF2-40B4-BE49-F238E27FC236}">
                  <a16:creationId xmlns:a16="http://schemas.microsoft.com/office/drawing/2014/main" id="{91555593-2E06-6D1D-36C1-4F5015092914}"/>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45" name="TextBox 6">
              <a:extLst>
                <a:ext uri="{FF2B5EF4-FFF2-40B4-BE49-F238E27FC236}">
                  <a16:creationId xmlns:a16="http://schemas.microsoft.com/office/drawing/2014/main" id="{F8CDDFAE-9DD7-957D-61BD-02647FABDB35}"/>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46" name="TextBox 14">
            <a:extLst>
              <a:ext uri="{FF2B5EF4-FFF2-40B4-BE49-F238E27FC236}">
                <a16:creationId xmlns:a16="http://schemas.microsoft.com/office/drawing/2014/main" id="{868D7353-D5D3-6D3B-3202-263F60015225}"/>
              </a:ext>
            </a:extLst>
          </p:cNvPr>
          <p:cNvSpPr txBox="1"/>
          <p:nvPr/>
        </p:nvSpPr>
        <p:spPr>
          <a:xfrm>
            <a:off x="2310466" y="6139774"/>
            <a:ext cx="5399369" cy="2150525"/>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Queens has the highest number of suspicious trips, reaching 1,317 cases, despite having a lower total number of trips compared to Manhattan.</a:t>
            </a:r>
          </a:p>
        </p:txBody>
      </p:sp>
      <p:grpSp>
        <p:nvGrpSpPr>
          <p:cNvPr id="47" name="Group 4">
            <a:extLst>
              <a:ext uri="{FF2B5EF4-FFF2-40B4-BE49-F238E27FC236}">
                <a16:creationId xmlns:a16="http://schemas.microsoft.com/office/drawing/2014/main" id="{A86CCFAD-63AF-84F8-DB57-7F7DED3084C5}"/>
              </a:ext>
            </a:extLst>
          </p:cNvPr>
          <p:cNvGrpSpPr/>
          <p:nvPr/>
        </p:nvGrpSpPr>
        <p:grpSpPr>
          <a:xfrm>
            <a:off x="9296402" y="5581650"/>
            <a:ext cx="7963200" cy="3267052"/>
            <a:chOff x="0" y="0"/>
            <a:chExt cx="1199027" cy="1328732"/>
          </a:xfrm>
        </p:grpSpPr>
        <p:sp>
          <p:nvSpPr>
            <p:cNvPr id="48" name="Freeform 5">
              <a:extLst>
                <a:ext uri="{FF2B5EF4-FFF2-40B4-BE49-F238E27FC236}">
                  <a16:creationId xmlns:a16="http://schemas.microsoft.com/office/drawing/2014/main" id="{CA1AC945-4E0F-DA3D-0418-49C91FF096A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49" name="TextBox 6">
              <a:extLst>
                <a:ext uri="{FF2B5EF4-FFF2-40B4-BE49-F238E27FC236}">
                  <a16:creationId xmlns:a16="http://schemas.microsoft.com/office/drawing/2014/main" id="{EA545939-F075-F666-ED2C-B5ED9ECF8ED5}"/>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1" name="Arrow: Chevron 50">
            <a:extLst>
              <a:ext uri="{FF2B5EF4-FFF2-40B4-BE49-F238E27FC236}">
                <a16:creationId xmlns:a16="http://schemas.microsoft.com/office/drawing/2014/main" id="{40F83882-FFA3-7615-D1D8-3A675FAE6FE0}"/>
              </a:ext>
            </a:extLst>
          </p:cNvPr>
          <p:cNvSpPr/>
          <p:nvPr/>
        </p:nvSpPr>
        <p:spPr>
          <a:xfrm>
            <a:off x="8806353" y="3263926"/>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2" name="Arrow: Chevron 51">
            <a:extLst>
              <a:ext uri="{FF2B5EF4-FFF2-40B4-BE49-F238E27FC236}">
                <a16:creationId xmlns:a16="http://schemas.microsoft.com/office/drawing/2014/main" id="{057864D6-A279-5947-1349-2490B37D4FED}"/>
              </a:ext>
            </a:extLst>
          </p:cNvPr>
          <p:cNvSpPr/>
          <p:nvPr/>
        </p:nvSpPr>
        <p:spPr>
          <a:xfrm>
            <a:off x="8806353" y="6749100"/>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3" name="TextBox 16">
            <a:extLst>
              <a:ext uri="{FF2B5EF4-FFF2-40B4-BE49-F238E27FC236}">
                <a16:creationId xmlns:a16="http://schemas.microsoft.com/office/drawing/2014/main" id="{285A753A-D846-86E6-AA0B-43C08941CA57}"/>
              </a:ext>
            </a:extLst>
          </p:cNvPr>
          <p:cNvSpPr txBox="1"/>
          <p:nvPr/>
        </p:nvSpPr>
        <p:spPr>
          <a:xfrm>
            <a:off x="9817019" y="5703897"/>
            <a:ext cx="6921967" cy="3022559"/>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Enhanced monitoring of taxi trips in Queens is necessary, especially in areas with high anomaly volumes such as Astoria and Queensbridge. Measures that can be taken include</a:t>
            </a:r>
            <a:r>
              <a:rPr lang="id-ID" sz="2400" dirty="0">
                <a:solidFill>
                  <a:srgbClr val="F0F1F3"/>
                </a:solidFill>
                <a:latin typeface="Canva Sans"/>
                <a:ea typeface="Canva Sans"/>
                <a:cs typeface="Canva Sans"/>
                <a:sym typeface="Canva Sans"/>
              </a:rPr>
              <a:t> </a:t>
            </a:r>
            <a:r>
              <a:rPr lang="en-US" sz="2400" dirty="0">
                <a:solidFill>
                  <a:srgbClr val="F0F1F3"/>
                </a:solidFill>
                <a:latin typeface="Canva Sans"/>
                <a:ea typeface="Canva Sans"/>
                <a:cs typeface="Canva Sans"/>
                <a:sym typeface="Canva Sans"/>
              </a:rPr>
              <a:t>installing surveillance cameras, and implementing a more transparent reporting system for drivers and passengers.</a:t>
            </a:r>
          </a:p>
        </p:txBody>
      </p:sp>
    </p:spTree>
    <p:extLst>
      <p:ext uri="{BB962C8B-B14F-4D97-AF65-F5344CB8AC3E}">
        <p14:creationId xmlns:p14="http://schemas.microsoft.com/office/powerpoint/2010/main" val="2915168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E6C484-BE08-E960-666B-EFF0740BD352}"/>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928F9940-F38F-EF6D-1992-072B592A8A5B}"/>
              </a:ext>
            </a:extLst>
          </p:cNvPr>
          <p:cNvGrpSpPr/>
          <p:nvPr/>
        </p:nvGrpSpPr>
        <p:grpSpPr>
          <a:xfrm>
            <a:off x="1028701" y="2095500"/>
            <a:ext cx="7962899" cy="3266772"/>
            <a:chOff x="0" y="0"/>
            <a:chExt cx="1199027" cy="1328732"/>
          </a:xfrm>
        </p:grpSpPr>
        <p:sp>
          <p:nvSpPr>
            <p:cNvPr id="5" name="Freeform 5">
              <a:extLst>
                <a:ext uri="{FF2B5EF4-FFF2-40B4-BE49-F238E27FC236}">
                  <a16:creationId xmlns:a16="http://schemas.microsoft.com/office/drawing/2014/main" id="{016564C3-15EF-5C75-A22D-1F60E4714E37}"/>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6" name="TextBox 6">
              <a:extLst>
                <a:ext uri="{FF2B5EF4-FFF2-40B4-BE49-F238E27FC236}">
                  <a16:creationId xmlns:a16="http://schemas.microsoft.com/office/drawing/2014/main" id="{EA7439A4-2C38-4CA1-522D-C319E2EFDC15}"/>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7" name="TextBox 7">
            <a:extLst>
              <a:ext uri="{FF2B5EF4-FFF2-40B4-BE49-F238E27FC236}">
                <a16:creationId xmlns:a16="http://schemas.microsoft.com/office/drawing/2014/main" id="{251DF1CF-5E6F-E6DC-F496-97FA9E5803A7}"/>
              </a:ext>
            </a:extLst>
          </p:cNvPr>
          <p:cNvSpPr txBox="1"/>
          <p:nvPr/>
        </p:nvSpPr>
        <p:spPr>
          <a:xfrm>
            <a:off x="5656164" y="216089"/>
            <a:ext cx="6899471" cy="1661993"/>
          </a:xfrm>
          <a:prstGeom prst="rect">
            <a:avLst/>
          </a:prstGeom>
        </p:spPr>
        <p:txBody>
          <a:bodyPr lIns="0" tIns="0" rIns="0" bIns="0" rtlCol="0" anchor="t">
            <a:spAutoFit/>
          </a:bodyPr>
          <a:lstStyle/>
          <a:p>
            <a:pPr algn="ctr"/>
            <a:r>
              <a:rPr lang="en-US" sz="5400" b="1" dirty="0">
                <a:solidFill>
                  <a:srgbClr val="4180AC"/>
                </a:solidFill>
                <a:latin typeface="Kelpt Bold"/>
                <a:ea typeface="Kelpt Bold"/>
                <a:cs typeface="Kelpt Bold"/>
                <a:sym typeface="Kelpt Bold"/>
              </a:rPr>
              <a:t>CONCLUSION &amp;</a:t>
            </a:r>
            <a:r>
              <a:rPr lang="id-ID" sz="5400" b="1" dirty="0">
                <a:solidFill>
                  <a:srgbClr val="4180AC"/>
                </a:solidFill>
                <a:latin typeface="Kelpt Bold"/>
                <a:ea typeface="Kelpt Bold"/>
                <a:cs typeface="Kelpt Bold"/>
                <a:sym typeface="Kelpt Bold"/>
              </a:rPr>
              <a:t> </a:t>
            </a:r>
            <a:r>
              <a:rPr lang="en-US" sz="5400" b="1" dirty="0">
                <a:solidFill>
                  <a:srgbClr val="4180AC"/>
                </a:solidFill>
                <a:latin typeface="Kelpt Bold"/>
                <a:ea typeface="Kelpt Bold"/>
                <a:cs typeface="Kelpt Bold"/>
                <a:sym typeface="Kelpt Bold"/>
              </a:rPr>
              <a:t>RECOMMENDATION</a:t>
            </a:r>
          </a:p>
        </p:txBody>
      </p:sp>
      <p:sp>
        <p:nvSpPr>
          <p:cNvPr id="14" name="TextBox 14">
            <a:extLst>
              <a:ext uri="{FF2B5EF4-FFF2-40B4-BE49-F238E27FC236}">
                <a16:creationId xmlns:a16="http://schemas.microsoft.com/office/drawing/2014/main" id="{132F89C1-CA7D-8203-E277-EE8779B90684}"/>
              </a:ext>
            </a:extLst>
          </p:cNvPr>
          <p:cNvSpPr txBox="1"/>
          <p:nvPr/>
        </p:nvSpPr>
        <p:spPr>
          <a:xfrm>
            <a:off x="2107733" y="2653624"/>
            <a:ext cx="5804835" cy="2150525"/>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East Harlem North in Manhattan recorded the highest number of anomalies at the zone level, with 234 cases, or approximately 0.37% of all recorded trips.</a:t>
            </a:r>
          </a:p>
        </p:txBody>
      </p:sp>
      <p:sp>
        <p:nvSpPr>
          <p:cNvPr id="17" name="AutoShape 17">
            <a:extLst>
              <a:ext uri="{FF2B5EF4-FFF2-40B4-BE49-F238E27FC236}">
                <a16:creationId xmlns:a16="http://schemas.microsoft.com/office/drawing/2014/main" id="{4622355E-2142-E264-B552-35069B409541}"/>
              </a:ext>
            </a:extLst>
          </p:cNvPr>
          <p:cNvSpPr/>
          <p:nvPr/>
        </p:nvSpPr>
        <p:spPr>
          <a:xfrm flipV="1">
            <a:off x="1028701" y="1179607"/>
            <a:ext cx="5453510" cy="9525"/>
          </a:xfrm>
          <a:prstGeom prst="line">
            <a:avLst/>
          </a:prstGeom>
          <a:ln w="38100" cap="flat">
            <a:solidFill>
              <a:srgbClr val="4180AC"/>
            </a:solidFill>
            <a:prstDash val="solid"/>
            <a:headEnd type="oval" w="lg" len="lg"/>
            <a:tailEnd type="none" w="sm" len="sm"/>
          </a:ln>
        </p:spPr>
      </p:sp>
      <p:sp>
        <p:nvSpPr>
          <p:cNvPr id="18" name="AutoShape 18">
            <a:extLst>
              <a:ext uri="{FF2B5EF4-FFF2-40B4-BE49-F238E27FC236}">
                <a16:creationId xmlns:a16="http://schemas.microsoft.com/office/drawing/2014/main" id="{25943FED-53A3-5B2C-B04E-59900027D152}"/>
              </a:ext>
            </a:extLst>
          </p:cNvPr>
          <p:cNvSpPr/>
          <p:nvPr/>
        </p:nvSpPr>
        <p:spPr>
          <a:xfrm flipH="1" flipV="1">
            <a:off x="11805787" y="1179606"/>
            <a:ext cx="5453511" cy="19049"/>
          </a:xfrm>
          <a:prstGeom prst="line">
            <a:avLst/>
          </a:prstGeom>
          <a:ln w="38100" cap="flat">
            <a:solidFill>
              <a:srgbClr val="4180AC"/>
            </a:solidFill>
            <a:prstDash val="solid"/>
            <a:headEnd type="oval" w="lg" len="lg"/>
            <a:tailEnd type="none" w="sm" len="sm"/>
          </a:ln>
        </p:spPr>
      </p:sp>
      <p:grpSp>
        <p:nvGrpSpPr>
          <p:cNvPr id="20" name="Group 4">
            <a:extLst>
              <a:ext uri="{FF2B5EF4-FFF2-40B4-BE49-F238E27FC236}">
                <a16:creationId xmlns:a16="http://schemas.microsoft.com/office/drawing/2014/main" id="{E2DBFD97-6FA4-C9E0-CE7B-551D6E6AEBD8}"/>
              </a:ext>
            </a:extLst>
          </p:cNvPr>
          <p:cNvGrpSpPr/>
          <p:nvPr/>
        </p:nvGrpSpPr>
        <p:grpSpPr>
          <a:xfrm>
            <a:off x="9296402" y="2095500"/>
            <a:ext cx="7963200" cy="3267052"/>
            <a:chOff x="0" y="0"/>
            <a:chExt cx="1199027" cy="1328732"/>
          </a:xfrm>
        </p:grpSpPr>
        <p:sp>
          <p:nvSpPr>
            <p:cNvPr id="21" name="Freeform 5">
              <a:extLst>
                <a:ext uri="{FF2B5EF4-FFF2-40B4-BE49-F238E27FC236}">
                  <a16:creationId xmlns:a16="http://schemas.microsoft.com/office/drawing/2014/main" id="{935F7BB0-7C34-CB5C-E9D2-AAA3F878870C}"/>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22" name="TextBox 6">
              <a:extLst>
                <a:ext uri="{FF2B5EF4-FFF2-40B4-BE49-F238E27FC236}">
                  <a16:creationId xmlns:a16="http://schemas.microsoft.com/office/drawing/2014/main" id="{97087AB9-8CA2-3106-9748-2E316ADB92A5}"/>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23" name="TextBox 16">
            <a:extLst>
              <a:ext uri="{FF2B5EF4-FFF2-40B4-BE49-F238E27FC236}">
                <a16:creationId xmlns:a16="http://schemas.microsoft.com/office/drawing/2014/main" id="{D9DC2E15-6E0E-7C8D-5F22-5EB57FE33E08}"/>
              </a:ext>
            </a:extLst>
          </p:cNvPr>
          <p:cNvSpPr txBox="1"/>
          <p:nvPr/>
        </p:nvSpPr>
        <p:spPr>
          <a:xfrm>
            <a:off x="9817019" y="2217747"/>
            <a:ext cx="6921967" cy="3022559"/>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The East Harlem North area requires stricter supervision through collaboration between transportation authorities and law enforcement to prevent illegal activities. Measures such as increasing officer presence at strategic points can help reduce potential fraud or suspicious activities.</a:t>
            </a:r>
          </a:p>
        </p:txBody>
      </p:sp>
      <p:grpSp>
        <p:nvGrpSpPr>
          <p:cNvPr id="32" name="Group 8">
            <a:extLst>
              <a:ext uri="{FF2B5EF4-FFF2-40B4-BE49-F238E27FC236}">
                <a16:creationId xmlns:a16="http://schemas.microsoft.com/office/drawing/2014/main" id="{1F29D6ED-82F8-B882-10D3-617A232110D5}"/>
              </a:ext>
            </a:extLst>
          </p:cNvPr>
          <p:cNvGrpSpPr/>
          <p:nvPr/>
        </p:nvGrpSpPr>
        <p:grpSpPr>
          <a:xfrm flipH="1">
            <a:off x="16303319" y="9120175"/>
            <a:ext cx="947796" cy="276250"/>
            <a:chOff x="0" y="0"/>
            <a:chExt cx="656421" cy="191324"/>
          </a:xfrm>
        </p:grpSpPr>
        <p:sp>
          <p:nvSpPr>
            <p:cNvPr id="33" name="Freeform 9">
              <a:extLst>
                <a:ext uri="{FF2B5EF4-FFF2-40B4-BE49-F238E27FC236}">
                  <a16:creationId xmlns:a16="http://schemas.microsoft.com/office/drawing/2014/main" id="{90679C2E-D3EA-C0D1-E88F-DC49F5BB18EA}"/>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34" name="TextBox 10">
              <a:extLst>
                <a:ext uri="{FF2B5EF4-FFF2-40B4-BE49-F238E27FC236}">
                  <a16:creationId xmlns:a16="http://schemas.microsoft.com/office/drawing/2014/main" id="{448C8DA8-C016-0442-1A58-E4C45E1D28D2}"/>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18</a:t>
              </a:r>
            </a:p>
          </p:txBody>
        </p:sp>
      </p:grpSp>
      <p:grpSp>
        <p:nvGrpSpPr>
          <p:cNvPr id="43" name="Group 4">
            <a:extLst>
              <a:ext uri="{FF2B5EF4-FFF2-40B4-BE49-F238E27FC236}">
                <a16:creationId xmlns:a16="http://schemas.microsoft.com/office/drawing/2014/main" id="{35AE0415-0438-A8E4-595B-9A31A7B602EC}"/>
              </a:ext>
            </a:extLst>
          </p:cNvPr>
          <p:cNvGrpSpPr/>
          <p:nvPr/>
        </p:nvGrpSpPr>
        <p:grpSpPr>
          <a:xfrm>
            <a:off x="1028701" y="5581650"/>
            <a:ext cx="7962899" cy="3266772"/>
            <a:chOff x="0" y="0"/>
            <a:chExt cx="1199027" cy="1328732"/>
          </a:xfrm>
        </p:grpSpPr>
        <p:sp>
          <p:nvSpPr>
            <p:cNvPr id="44" name="Freeform 5">
              <a:extLst>
                <a:ext uri="{FF2B5EF4-FFF2-40B4-BE49-F238E27FC236}">
                  <a16:creationId xmlns:a16="http://schemas.microsoft.com/office/drawing/2014/main" id="{4F16E2F8-2474-357B-40A6-D9B4EE65D03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45" name="TextBox 6">
              <a:extLst>
                <a:ext uri="{FF2B5EF4-FFF2-40B4-BE49-F238E27FC236}">
                  <a16:creationId xmlns:a16="http://schemas.microsoft.com/office/drawing/2014/main" id="{4BD48C51-55CA-6A24-F09A-6F2B6947B9A6}"/>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46" name="TextBox 14">
            <a:extLst>
              <a:ext uri="{FF2B5EF4-FFF2-40B4-BE49-F238E27FC236}">
                <a16:creationId xmlns:a16="http://schemas.microsoft.com/office/drawing/2014/main" id="{77B89735-2BDA-FE3D-E0AD-2CDA62166FF4}"/>
              </a:ext>
            </a:extLst>
          </p:cNvPr>
          <p:cNvSpPr txBox="1"/>
          <p:nvPr/>
        </p:nvSpPr>
        <p:spPr>
          <a:xfrm>
            <a:off x="2310466" y="6139774"/>
            <a:ext cx="5399369" cy="2150525"/>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The area categorized as </a:t>
            </a:r>
            <a:r>
              <a:rPr lang="en-US" sz="2400" i="1" dirty="0">
                <a:solidFill>
                  <a:srgbClr val="4180AC"/>
                </a:solidFill>
                <a:latin typeface="Canva Sans"/>
                <a:ea typeface="Canva Sans"/>
                <a:cs typeface="Canva Sans"/>
                <a:sym typeface="Canva Sans"/>
              </a:rPr>
              <a:t>Unknown</a:t>
            </a:r>
            <a:r>
              <a:rPr lang="en-US" sz="2400" dirty="0">
                <a:solidFill>
                  <a:srgbClr val="4180AC"/>
                </a:solidFill>
                <a:latin typeface="Canva Sans"/>
                <a:ea typeface="Canva Sans"/>
                <a:cs typeface="Canva Sans"/>
                <a:sym typeface="Canva Sans"/>
              </a:rPr>
              <a:t> recorded a relatively high number of anomalous trips, reaching 147 cases, which could indicate recording errors or trip location manipulation.</a:t>
            </a:r>
          </a:p>
        </p:txBody>
      </p:sp>
      <p:grpSp>
        <p:nvGrpSpPr>
          <p:cNvPr id="47" name="Group 4">
            <a:extLst>
              <a:ext uri="{FF2B5EF4-FFF2-40B4-BE49-F238E27FC236}">
                <a16:creationId xmlns:a16="http://schemas.microsoft.com/office/drawing/2014/main" id="{EA485D6B-87BB-A67E-DD9D-7DB6B8B62470}"/>
              </a:ext>
            </a:extLst>
          </p:cNvPr>
          <p:cNvGrpSpPr/>
          <p:nvPr/>
        </p:nvGrpSpPr>
        <p:grpSpPr>
          <a:xfrm>
            <a:off x="9296402" y="5581650"/>
            <a:ext cx="7963200" cy="3267052"/>
            <a:chOff x="0" y="0"/>
            <a:chExt cx="1199027" cy="1328732"/>
          </a:xfrm>
        </p:grpSpPr>
        <p:sp>
          <p:nvSpPr>
            <p:cNvPr id="48" name="Freeform 5">
              <a:extLst>
                <a:ext uri="{FF2B5EF4-FFF2-40B4-BE49-F238E27FC236}">
                  <a16:creationId xmlns:a16="http://schemas.microsoft.com/office/drawing/2014/main" id="{B292BCB3-8B61-4C94-60C0-0F0A13609371}"/>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49" name="TextBox 6">
              <a:extLst>
                <a:ext uri="{FF2B5EF4-FFF2-40B4-BE49-F238E27FC236}">
                  <a16:creationId xmlns:a16="http://schemas.microsoft.com/office/drawing/2014/main" id="{55FD8977-8B41-E4CA-7165-873CA024647F}"/>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1" name="Arrow: Chevron 50">
            <a:extLst>
              <a:ext uri="{FF2B5EF4-FFF2-40B4-BE49-F238E27FC236}">
                <a16:creationId xmlns:a16="http://schemas.microsoft.com/office/drawing/2014/main" id="{C5E8BB14-1752-95DA-69E5-AA702DE32E10}"/>
              </a:ext>
            </a:extLst>
          </p:cNvPr>
          <p:cNvSpPr/>
          <p:nvPr/>
        </p:nvSpPr>
        <p:spPr>
          <a:xfrm>
            <a:off x="8806353" y="3263926"/>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2" name="Arrow: Chevron 51">
            <a:extLst>
              <a:ext uri="{FF2B5EF4-FFF2-40B4-BE49-F238E27FC236}">
                <a16:creationId xmlns:a16="http://schemas.microsoft.com/office/drawing/2014/main" id="{49169630-1310-BAD5-5B01-1638D853794B}"/>
              </a:ext>
            </a:extLst>
          </p:cNvPr>
          <p:cNvSpPr/>
          <p:nvPr/>
        </p:nvSpPr>
        <p:spPr>
          <a:xfrm>
            <a:off x="8806353" y="6749100"/>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3" name="TextBox 16">
            <a:extLst>
              <a:ext uri="{FF2B5EF4-FFF2-40B4-BE49-F238E27FC236}">
                <a16:creationId xmlns:a16="http://schemas.microsoft.com/office/drawing/2014/main" id="{4C03505D-86F9-FA3F-5566-372B473F0C4E}"/>
              </a:ext>
            </a:extLst>
          </p:cNvPr>
          <p:cNvSpPr txBox="1"/>
          <p:nvPr/>
        </p:nvSpPr>
        <p:spPr>
          <a:xfrm>
            <a:off x="9817019" y="5703897"/>
            <a:ext cx="6921967" cy="3022559"/>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To prevent fraudulent trip recordings and GPS data manipulation, regular taximeter updates and maintenance are needed for accurate trip logging. Additionally, enhancing GPS software with anomaly detection can help identify unrealistic locations and irregular travel patterns, ensuring reliable data recording.</a:t>
            </a:r>
          </a:p>
        </p:txBody>
      </p:sp>
    </p:spTree>
    <p:extLst>
      <p:ext uri="{BB962C8B-B14F-4D97-AF65-F5344CB8AC3E}">
        <p14:creationId xmlns:p14="http://schemas.microsoft.com/office/powerpoint/2010/main" val="32846123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BAFBFB-6BF2-758C-85B7-7831315729B5}"/>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29C1B165-376D-4BA3-6874-450AEF910E38}"/>
              </a:ext>
            </a:extLst>
          </p:cNvPr>
          <p:cNvGrpSpPr/>
          <p:nvPr/>
        </p:nvGrpSpPr>
        <p:grpSpPr>
          <a:xfrm>
            <a:off x="1028701" y="2095500"/>
            <a:ext cx="7962899" cy="3266772"/>
            <a:chOff x="0" y="0"/>
            <a:chExt cx="1199027" cy="1328732"/>
          </a:xfrm>
        </p:grpSpPr>
        <p:sp>
          <p:nvSpPr>
            <p:cNvPr id="5" name="Freeform 5">
              <a:extLst>
                <a:ext uri="{FF2B5EF4-FFF2-40B4-BE49-F238E27FC236}">
                  <a16:creationId xmlns:a16="http://schemas.microsoft.com/office/drawing/2014/main" id="{00B3551B-4976-0191-87B0-0F27752E8A55}"/>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6" name="TextBox 6">
              <a:extLst>
                <a:ext uri="{FF2B5EF4-FFF2-40B4-BE49-F238E27FC236}">
                  <a16:creationId xmlns:a16="http://schemas.microsoft.com/office/drawing/2014/main" id="{9CC9BF50-8EFE-FB5F-373D-6013CDC80630}"/>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7" name="TextBox 7">
            <a:extLst>
              <a:ext uri="{FF2B5EF4-FFF2-40B4-BE49-F238E27FC236}">
                <a16:creationId xmlns:a16="http://schemas.microsoft.com/office/drawing/2014/main" id="{EB75D5D8-8DE3-7240-381F-C78FDB485BF6}"/>
              </a:ext>
            </a:extLst>
          </p:cNvPr>
          <p:cNvSpPr txBox="1"/>
          <p:nvPr/>
        </p:nvSpPr>
        <p:spPr>
          <a:xfrm>
            <a:off x="5656164" y="216089"/>
            <a:ext cx="6899471" cy="1661993"/>
          </a:xfrm>
          <a:prstGeom prst="rect">
            <a:avLst/>
          </a:prstGeom>
        </p:spPr>
        <p:txBody>
          <a:bodyPr lIns="0" tIns="0" rIns="0" bIns="0" rtlCol="0" anchor="t">
            <a:spAutoFit/>
          </a:bodyPr>
          <a:lstStyle/>
          <a:p>
            <a:pPr algn="ctr"/>
            <a:r>
              <a:rPr lang="en-US" sz="5400" b="1" dirty="0">
                <a:solidFill>
                  <a:srgbClr val="4180AC"/>
                </a:solidFill>
                <a:latin typeface="Kelpt Bold"/>
                <a:ea typeface="Kelpt Bold"/>
                <a:cs typeface="Kelpt Bold"/>
                <a:sym typeface="Kelpt Bold"/>
              </a:rPr>
              <a:t>CONCLUSION &amp;</a:t>
            </a:r>
            <a:r>
              <a:rPr lang="id-ID" sz="5400" b="1" dirty="0">
                <a:solidFill>
                  <a:srgbClr val="4180AC"/>
                </a:solidFill>
                <a:latin typeface="Kelpt Bold"/>
                <a:ea typeface="Kelpt Bold"/>
                <a:cs typeface="Kelpt Bold"/>
                <a:sym typeface="Kelpt Bold"/>
              </a:rPr>
              <a:t> </a:t>
            </a:r>
            <a:r>
              <a:rPr lang="en-US" sz="5400" b="1" dirty="0">
                <a:solidFill>
                  <a:srgbClr val="4180AC"/>
                </a:solidFill>
                <a:latin typeface="Kelpt Bold"/>
                <a:ea typeface="Kelpt Bold"/>
                <a:cs typeface="Kelpt Bold"/>
                <a:sym typeface="Kelpt Bold"/>
              </a:rPr>
              <a:t>RECOMMENDATION</a:t>
            </a:r>
          </a:p>
        </p:txBody>
      </p:sp>
      <p:sp>
        <p:nvSpPr>
          <p:cNvPr id="14" name="TextBox 14">
            <a:extLst>
              <a:ext uri="{FF2B5EF4-FFF2-40B4-BE49-F238E27FC236}">
                <a16:creationId xmlns:a16="http://schemas.microsoft.com/office/drawing/2014/main" id="{9E17C5E0-214B-E567-1975-94B930F6F56A}"/>
              </a:ext>
            </a:extLst>
          </p:cNvPr>
          <p:cNvSpPr txBox="1"/>
          <p:nvPr/>
        </p:nvSpPr>
        <p:spPr>
          <a:xfrm>
            <a:off x="2107733" y="2871632"/>
            <a:ext cx="5804835" cy="1714508"/>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The frequency of suspicious trips tends to be higher on weekdays, especially on Tuesday with 575 cases, followed by Wednesday (520) and Monday (511).</a:t>
            </a:r>
          </a:p>
        </p:txBody>
      </p:sp>
      <p:sp>
        <p:nvSpPr>
          <p:cNvPr id="17" name="AutoShape 17">
            <a:extLst>
              <a:ext uri="{FF2B5EF4-FFF2-40B4-BE49-F238E27FC236}">
                <a16:creationId xmlns:a16="http://schemas.microsoft.com/office/drawing/2014/main" id="{E360E07F-83D2-DA0D-B7AF-4DCEFFD9934F}"/>
              </a:ext>
            </a:extLst>
          </p:cNvPr>
          <p:cNvSpPr/>
          <p:nvPr/>
        </p:nvSpPr>
        <p:spPr>
          <a:xfrm flipV="1">
            <a:off x="1028701" y="1179607"/>
            <a:ext cx="5453510" cy="9525"/>
          </a:xfrm>
          <a:prstGeom prst="line">
            <a:avLst/>
          </a:prstGeom>
          <a:ln w="38100" cap="flat">
            <a:solidFill>
              <a:srgbClr val="4180AC"/>
            </a:solidFill>
            <a:prstDash val="solid"/>
            <a:headEnd type="oval" w="lg" len="lg"/>
            <a:tailEnd type="none" w="sm" len="sm"/>
          </a:ln>
        </p:spPr>
      </p:sp>
      <p:sp>
        <p:nvSpPr>
          <p:cNvPr id="18" name="AutoShape 18">
            <a:extLst>
              <a:ext uri="{FF2B5EF4-FFF2-40B4-BE49-F238E27FC236}">
                <a16:creationId xmlns:a16="http://schemas.microsoft.com/office/drawing/2014/main" id="{596AE9F7-307A-E728-0EBD-EB8F39A36A7D}"/>
              </a:ext>
            </a:extLst>
          </p:cNvPr>
          <p:cNvSpPr/>
          <p:nvPr/>
        </p:nvSpPr>
        <p:spPr>
          <a:xfrm flipH="1" flipV="1">
            <a:off x="11805787" y="1179606"/>
            <a:ext cx="5453511" cy="19049"/>
          </a:xfrm>
          <a:prstGeom prst="line">
            <a:avLst/>
          </a:prstGeom>
          <a:ln w="38100" cap="flat">
            <a:solidFill>
              <a:srgbClr val="4180AC"/>
            </a:solidFill>
            <a:prstDash val="solid"/>
            <a:headEnd type="oval" w="lg" len="lg"/>
            <a:tailEnd type="none" w="sm" len="sm"/>
          </a:ln>
        </p:spPr>
      </p:sp>
      <p:grpSp>
        <p:nvGrpSpPr>
          <p:cNvPr id="20" name="Group 4">
            <a:extLst>
              <a:ext uri="{FF2B5EF4-FFF2-40B4-BE49-F238E27FC236}">
                <a16:creationId xmlns:a16="http://schemas.microsoft.com/office/drawing/2014/main" id="{69B26AC9-F126-1053-CA90-C13C2659D343}"/>
              </a:ext>
            </a:extLst>
          </p:cNvPr>
          <p:cNvGrpSpPr/>
          <p:nvPr/>
        </p:nvGrpSpPr>
        <p:grpSpPr>
          <a:xfrm>
            <a:off x="9296402" y="2095500"/>
            <a:ext cx="7963200" cy="3267052"/>
            <a:chOff x="0" y="0"/>
            <a:chExt cx="1199027" cy="1328732"/>
          </a:xfrm>
        </p:grpSpPr>
        <p:sp>
          <p:nvSpPr>
            <p:cNvPr id="21" name="Freeform 5">
              <a:extLst>
                <a:ext uri="{FF2B5EF4-FFF2-40B4-BE49-F238E27FC236}">
                  <a16:creationId xmlns:a16="http://schemas.microsoft.com/office/drawing/2014/main" id="{CC1471B0-ABA2-50E5-7FD6-9790ED59BF42}"/>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22" name="TextBox 6">
              <a:extLst>
                <a:ext uri="{FF2B5EF4-FFF2-40B4-BE49-F238E27FC236}">
                  <a16:creationId xmlns:a16="http://schemas.microsoft.com/office/drawing/2014/main" id="{AE60F8DA-35B9-9C28-DA9B-CE523E95F528}"/>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23" name="TextBox 16">
            <a:extLst>
              <a:ext uri="{FF2B5EF4-FFF2-40B4-BE49-F238E27FC236}">
                <a16:creationId xmlns:a16="http://schemas.microsoft.com/office/drawing/2014/main" id="{5552C6D6-4FF3-F3F5-FC03-B70FDED5109D}"/>
              </a:ext>
            </a:extLst>
          </p:cNvPr>
          <p:cNvSpPr txBox="1"/>
          <p:nvPr/>
        </p:nvSpPr>
        <p:spPr>
          <a:xfrm>
            <a:off x="9817019" y="2435755"/>
            <a:ext cx="6921967" cy="2586542"/>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Since the highest number of anomalies occurs on weekdays, increased inspections and monitoring of taxi activities on these days are necessary. This could include random vehicle and driver checks, as well as real-time trip data monitoring to identify irregular patterns.</a:t>
            </a:r>
          </a:p>
        </p:txBody>
      </p:sp>
      <p:grpSp>
        <p:nvGrpSpPr>
          <p:cNvPr id="32" name="Group 8">
            <a:extLst>
              <a:ext uri="{FF2B5EF4-FFF2-40B4-BE49-F238E27FC236}">
                <a16:creationId xmlns:a16="http://schemas.microsoft.com/office/drawing/2014/main" id="{953FF669-6D94-C606-32A5-99FD6A0D9F33}"/>
              </a:ext>
            </a:extLst>
          </p:cNvPr>
          <p:cNvGrpSpPr/>
          <p:nvPr/>
        </p:nvGrpSpPr>
        <p:grpSpPr>
          <a:xfrm flipH="1">
            <a:off x="16303319" y="9120175"/>
            <a:ext cx="947796" cy="276250"/>
            <a:chOff x="0" y="0"/>
            <a:chExt cx="656421" cy="191324"/>
          </a:xfrm>
        </p:grpSpPr>
        <p:sp>
          <p:nvSpPr>
            <p:cNvPr id="33" name="Freeform 9">
              <a:extLst>
                <a:ext uri="{FF2B5EF4-FFF2-40B4-BE49-F238E27FC236}">
                  <a16:creationId xmlns:a16="http://schemas.microsoft.com/office/drawing/2014/main" id="{9FAB1B4C-FDDE-05A3-38FC-7A84E57AF2C4}"/>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34" name="TextBox 10">
              <a:extLst>
                <a:ext uri="{FF2B5EF4-FFF2-40B4-BE49-F238E27FC236}">
                  <a16:creationId xmlns:a16="http://schemas.microsoft.com/office/drawing/2014/main" id="{501B9D73-EE72-9E8F-3E4B-7E7A48CC675A}"/>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19</a:t>
              </a:r>
            </a:p>
          </p:txBody>
        </p:sp>
      </p:grpSp>
      <p:grpSp>
        <p:nvGrpSpPr>
          <p:cNvPr id="43" name="Group 4">
            <a:extLst>
              <a:ext uri="{FF2B5EF4-FFF2-40B4-BE49-F238E27FC236}">
                <a16:creationId xmlns:a16="http://schemas.microsoft.com/office/drawing/2014/main" id="{37142C75-4DCF-C0BF-D57F-99EE8E73B92E}"/>
              </a:ext>
            </a:extLst>
          </p:cNvPr>
          <p:cNvGrpSpPr/>
          <p:nvPr/>
        </p:nvGrpSpPr>
        <p:grpSpPr>
          <a:xfrm>
            <a:off x="1028701" y="5581650"/>
            <a:ext cx="7962899" cy="3266772"/>
            <a:chOff x="0" y="0"/>
            <a:chExt cx="1199027" cy="1328732"/>
          </a:xfrm>
        </p:grpSpPr>
        <p:sp>
          <p:nvSpPr>
            <p:cNvPr id="44" name="Freeform 5">
              <a:extLst>
                <a:ext uri="{FF2B5EF4-FFF2-40B4-BE49-F238E27FC236}">
                  <a16:creationId xmlns:a16="http://schemas.microsoft.com/office/drawing/2014/main" id="{8E266C07-8076-B0FB-F235-B075071C7530}"/>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F0F1F3"/>
            </a:solidFill>
            <a:ln w="38100" cap="rnd">
              <a:solidFill>
                <a:srgbClr val="4180AC"/>
              </a:solidFill>
              <a:prstDash val="solid"/>
              <a:round/>
            </a:ln>
          </p:spPr>
        </p:sp>
        <p:sp>
          <p:nvSpPr>
            <p:cNvPr id="45" name="TextBox 6">
              <a:extLst>
                <a:ext uri="{FF2B5EF4-FFF2-40B4-BE49-F238E27FC236}">
                  <a16:creationId xmlns:a16="http://schemas.microsoft.com/office/drawing/2014/main" id="{6E3DD4E4-E60F-E838-40CD-284815A8F39C}"/>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46" name="TextBox 14">
            <a:extLst>
              <a:ext uri="{FF2B5EF4-FFF2-40B4-BE49-F238E27FC236}">
                <a16:creationId xmlns:a16="http://schemas.microsoft.com/office/drawing/2014/main" id="{0439807C-2A30-5E53-8753-23286496604B}"/>
              </a:ext>
            </a:extLst>
          </p:cNvPr>
          <p:cNvSpPr txBox="1"/>
          <p:nvPr/>
        </p:nvSpPr>
        <p:spPr>
          <a:xfrm>
            <a:off x="2310466" y="5921765"/>
            <a:ext cx="5399369" cy="2586542"/>
          </a:xfrm>
          <a:prstGeom prst="rect">
            <a:avLst/>
          </a:prstGeom>
        </p:spPr>
        <p:txBody>
          <a:bodyPr wrap="square" lIns="0" tIns="0" rIns="0" bIns="0" rtlCol="0" anchor="t">
            <a:spAutoFit/>
          </a:bodyPr>
          <a:lstStyle/>
          <a:p>
            <a:pPr algn="just">
              <a:lnSpc>
                <a:spcPts val="3359"/>
              </a:lnSpc>
            </a:pPr>
            <a:r>
              <a:rPr lang="en-US" sz="2400" dirty="0">
                <a:solidFill>
                  <a:srgbClr val="4180AC"/>
                </a:solidFill>
                <a:latin typeface="Canva Sans"/>
                <a:ea typeface="Canva Sans"/>
                <a:cs typeface="Canva Sans"/>
                <a:sym typeface="Canva Sans"/>
              </a:rPr>
              <a:t>The highest number of anomalous trips occurs from midday to the afternoon, with a significant spike between 2:00 PM - 3:00 PM and consistently high suspicious activity between 11:00 AM - 4:00 PM.</a:t>
            </a:r>
          </a:p>
        </p:txBody>
      </p:sp>
      <p:grpSp>
        <p:nvGrpSpPr>
          <p:cNvPr id="47" name="Group 4">
            <a:extLst>
              <a:ext uri="{FF2B5EF4-FFF2-40B4-BE49-F238E27FC236}">
                <a16:creationId xmlns:a16="http://schemas.microsoft.com/office/drawing/2014/main" id="{028D2820-B672-D551-F18E-4B02C112F63A}"/>
              </a:ext>
            </a:extLst>
          </p:cNvPr>
          <p:cNvGrpSpPr/>
          <p:nvPr/>
        </p:nvGrpSpPr>
        <p:grpSpPr>
          <a:xfrm>
            <a:off x="9296402" y="5581650"/>
            <a:ext cx="7963200" cy="3267052"/>
            <a:chOff x="0" y="0"/>
            <a:chExt cx="1199027" cy="1328732"/>
          </a:xfrm>
        </p:grpSpPr>
        <p:sp>
          <p:nvSpPr>
            <p:cNvPr id="48" name="Freeform 5">
              <a:extLst>
                <a:ext uri="{FF2B5EF4-FFF2-40B4-BE49-F238E27FC236}">
                  <a16:creationId xmlns:a16="http://schemas.microsoft.com/office/drawing/2014/main" id="{CDADDAAE-390E-706A-3132-49430EDC8338}"/>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49" name="TextBox 6">
              <a:extLst>
                <a:ext uri="{FF2B5EF4-FFF2-40B4-BE49-F238E27FC236}">
                  <a16:creationId xmlns:a16="http://schemas.microsoft.com/office/drawing/2014/main" id="{B0B44175-B568-36FE-A99D-343ADC83474E}"/>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1" name="Arrow: Chevron 50">
            <a:extLst>
              <a:ext uri="{FF2B5EF4-FFF2-40B4-BE49-F238E27FC236}">
                <a16:creationId xmlns:a16="http://schemas.microsoft.com/office/drawing/2014/main" id="{7AD8981A-F344-AEFB-65CD-3159C501B83F}"/>
              </a:ext>
            </a:extLst>
          </p:cNvPr>
          <p:cNvSpPr/>
          <p:nvPr/>
        </p:nvSpPr>
        <p:spPr>
          <a:xfrm>
            <a:off x="8806353" y="3263926"/>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2" name="Arrow: Chevron 51">
            <a:extLst>
              <a:ext uri="{FF2B5EF4-FFF2-40B4-BE49-F238E27FC236}">
                <a16:creationId xmlns:a16="http://schemas.microsoft.com/office/drawing/2014/main" id="{18437C71-4080-5D75-17EA-5CF81C43B7CA}"/>
              </a:ext>
            </a:extLst>
          </p:cNvPr>
          <p:cNvSpPr/>
          <p:nvPr/>
        </p:nvSpPr>
        <p:spPr>
          <a:xfrm>
            <a:off x="8806353" y="6749100"/>
            <a:ext cx="762000" cy="838200"/>
          </a:xfrm>
          <a:prstGeom prst="chevron">
            <a:avLst/>
          </a:prstGeom>
          <a:solidFill>
            <a:schemeClr val="bg1"/>
          </a:solidFill>
          <a:ln>
            <a:solidFill>
              <a:srgbClr val="3986B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solidFill>
                <a:schemeClr val="tx1"/>
              </a:solidFill>
            </a:endParaRPr>
          </a:p>
        </p:txBody>
      </p:sp>
      <p:sp>
        <p:nvSpPr>
          <p:cNvPr id="53" name="TextBox 16">
            <a:extLst>
              <a:ext uri="{FF2B5EF4-FFF2-40B4-BE49-F238E27FC236}">
                <a16:creationId xmlns:a16="http://schemas.microsoft.com/office/drawing/2014/main" id="{A238C88C-1865-DA98-C116-D348D64D8666}"/>
              </a:ext>
            </a:extLst>
          </p:cNvPr>
          <p:cNvSpPr txBox="1"/>
          <p:nvPr/>
        </p:nvSpPr>
        <p:spPr>
          <a:xfrm>
            <a:off x="9817019" y="5921905"/>
            <a:ext cx="6921967" cy="2586542"/>
          </a:xfrm>
          <a:prstGeom prst="rect">
            <a:avLst/>
          </a:prstGeom>
        </p:spPr>
        <p:txBody>
          <a:bodyPr wrap="square" lIns="0" tIns="0" rIns="0" bIns="0" rtlCol="0" anchor="t">
            <a:spAutoFit/>
          </a:bodyPr>
          <a:lstStyle/>
          <a:p>
            <a:pPr algn="just">
              <a:lnSpc>
                <a:spcPts val="3359"/>
              </a:lnSpc>
            </a:pPr>
            <a:r>
              <a:rPr lang="en-US" sz="2400" dirty="0">
                <a:solidFill>
                  <a:srgbClr val="F0F1F3"/>
                </a:solidFill>
                <a:latin typeface="Canva Sans"/>
                <a:ea typeface="Canva Sans"/>
                <a:cs typeface="Canva Sans"/>
                <a:sym typeface="Canva Sans"/>
              </a:rPr>
              <a:t>Given the high number of anomalous trips during this period, surveillance and digital monitoring should be intensified. Additionally, additional regulations on trips occurring during these hours could be implemented to prevent the misuse of transportation services.</a:t>
            </a:r>
          </a:p>
        </p:txBody>
      </p:sp>
    </p:spTree>
    <p:extLst>
      <p:ext uri="{BB962C8B-B14F-4D97-AF65-F5344CB8AC3E}">
        <p14:creationId xmlns:p14="http://schemas.microsoft.com/office/powerpoint/2010/main" val="1636660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180AC"/>
        </a:solidFill>
        <a:effectLst/>
      </p:bgPr>
    </p:bg>
    <p:spTree>
      <p:nvGrpSpPr>
        <p:cNvPr id="1" name=""/>
        <p:cNvGrpSpPr/>
        <p:nvPr/>
      </p:nvGrpSpPr>
      <p:grpSpPr>
        <a:xfrm>
          <a:off x="0" y="0"/>
          <a:ext cx="0" cy="0"/>
          <a:chOff x="0" y="0"/>
          <a:chExt cx="0" cy="0"/>
        </a:xfrm>
      </p:grpSpPr>
      <p:sp>
        <p:nvSpPr>
          <p:cNvPr id="2" name="Freeform 2"/>
          <p:cNvSpPr/>
          <p:nvPr/>
        </p:nvSpPr>
        <p:spPr>
          <a:xfrm>
            <a:off x="-3886200" y="1028700"/>
            <a:ext cx="16230600" cy="8229600"/>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2"/>
            <a:stretch>
              <a:fillRect/>
            </a:stretch>
          </a:blipFill>
        </p:spPr>
      </p:sp>
      <p:sp>
        <p:nvSpPr>
          <p:cNvPr id="4" name="TextBox 4"/>
          <p:cNvSpPr txBox="1"/>
          <p:nvPr/>
        </p:nvSpPr>
        <p:spPr>
          <a:xfrm>
            <a:off x="1371600" y="2895687"/>
            <a:ext cx="7390048" cy="1586081"/>
          </a:xfrm>
          <a:prstGeom prst="rect">
            <a:avLst/>
          </a:prstGeom>
        </p:spPr>
        <p:txBody>
          <a:bodyPr lIns="0" tIns="0" rIns="0" bIns="0" rtlCol="0" anchor="t">
            <a:spAutoFit/>
          </a:bodyPr>
          <a:lstStyle/>
          <a:p>
            <a:pPr algn="l">
              <a:lnSpc>
                <a:spcPts val="11314"/>
              </a:lnSpc>
            </a:pPr>
            <a:r>
              <a:rPr lang="en-US" sz="13310" b="1" dirty="0">
                <a:solidFill>
                  <a:srgbClr val="4180AC"/>
                </a:solidFill>
                <a:latin typeface="Kelpt Bold"/>
                <a:ea typeface="Kelpt Bold"/>
                <a:cs typeface="Kelpt Bold"/>
                <a:sym typeface="Kelpt Bold"/>
              </a:rPr>
              <a:t>THANK YOU</a:t>
            </a:r>
          </a:p>
        </p:txBody>
      </p:sp>
      <p:sp>
        <p:nvSpPr>
          <p:cNvPr id="6" name="TextBox 6">
            <a:extLst>
              <a:ext uri="{FF2B5EF4-FFF2-40B4-BE49-F238E27FC236}">
                <a16:creationId xmlns:a16="http://schemas.microsoft.com/office/drawing/2014/main" id="{A042050C-79F7-9CE0-48FA-71C9AA4BA15F}"/>
              </a:ext>
            </a:extLst>
          </p:cNvPr>
          <p:cNvSpPr txBox="1"/>
          <p:nvPr/>
        </p:nvSpPr>
        <p:spPr>
          <a:xfrm>
            <a:off x="1371600" y="4519867"/>
            <a:ext cx="8115300" cy="2968441"/>
          </a:xfrm>
          <a:prstGeom prst="rect">
            <a:avLst/>
          </a:prstGeom>
        </p:spPr>
        <p:txBody>
          <a:bodyPr lIns="0" tIns="0" rIns="0" bIns="0" rtlCol="0" anchor="t">
            <a:spAutoFit/>
          </a:bodyPr>
          <a:lstStyle/>
          <a:p>
            <a:pPr algn="just">
              <a:lnSpc>
                <a:spcPts val="3919"/>
              </a:lnSpc>
            </a:pPr>
            <a:r>
              <a:rPr lang="en-US" sz="2799" dirty="0">
                <a:solidFill>
                  <a:schemeClr val="tx1">
                    <a:lumMod val="65000"/>
                    <a:lumOff val="35000"/>
                  </a:schemeClr>
                </a:solidFill>
                <a:latin typeface="Canva Sans"/>
                <a:ea typeface="Canva Sans"/>
                <a:cs typeface="Canva Sans"/>
                <a:sym typeface="Canva Sans"/>
              </a:rPr>
              <a:t>Out of 63,877 trips in NYC, 5% were classified as suspicious. Among the various recommendations outlined, the top priority is improving, maintaining, and validating the data recording system at NYC TLC, as it is the most critical factor.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CC127D09-8B73-6ADB-68A1-28D20E5ABB8D}"/>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1F8F0A7-C746-7332-5A8D-F0DAB96995E8}"/>
              </a:ext>
            </a:extLst>
          </p:cNvPr>
          <p:cNvSpPr/>
          <p:nvPr/>
        </p:nvSpPr>
        <p:spPr>
          <a:xfrm>
            <a:off x="-1676400" y="1511296"/>
            <a:ext cx="6019800" cy="6553200"/>
          </a:xfrm>
          <a:custGeom>
            <a:avLst/>
            <a:gdLst/>
            <a:ahLst/>
            <a:cxnLst/>
            <a:rect l="l" t="t" r="r" b="b"/>
            <a:pathLst>
              <a:path w="8528083" h="8229600">
                <a:moveTo>
                  <a:pt x="0" y="0"/>
                </a:moveTo>
                <a:lnTo>
                  <a:pt x="8528083" y="0"/>
                </a:lnTo>
                <a:lnTo>
                  <a:pt x="8528083" y="8229600"/>
                </a:lnTo>
                <a:lnTo>
                  <a:pt x="0" y="8229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a:extLst>
              <a:ext uri="{FF2B5EF4-FFF2-40B4-BE49-F238E27FC236}">
                <a16:creationId xmlns:a16="http://schemas.microsoft.com/office/drawing/2014/main" id="{39F1AF43-AB5D-4702-C727-45E197CD7E99}"/>
              </a:ext>
            </a:extLst>
          </p:cNvPr>
          <p:cNvSpPr/>
          <p:nvPr/>
        </p:nvSpPr>
        <p:spPr>
          <a:xfrm>
            <a:off x="4572000" y="1257300"/>
            <a:ext cx="6744895" cy="13526"/>
          </a:xfrm>
          <a:prstGeom prst="line">
            <a:avLst/>
          </a:prstGeom>
          <a:ln w="38100" cap="flat">
            <a:solidFill>
              <a:srgbClr val="4180AC"/>
            </a:solidFill>
            <a:prstDash val="solid"/>
            <a:headEnd type="oval" w="lg" len="lg"/>
            <a:tailEnd type="none" w="sm" len="sm"/>
          </a:ln>
        </p:spPr>
      </p:sp>
      <p:sp>
        <p:nvSpPr>
          <p:cNvPr id="4" name="Freeform 4">
            <a:extLst>
              <a:ext uri="{FF2B5EF4-FFF2-40B4-BE49-F238E27FC236}">
                <a16:creationId xmlns:a16="http://schemas.microsoft.com/office/drawing/2014/main" id="{6A975788-B3C4-56C4-C13D-7FFC51A08FAA}"/>
              </a:ext>
            </a:extLst>
          </p:cNvPr>
          <p:cNvSpPr/>
          <p:nvPr/>
        </p:nvSpPr>
        <p:spPr>
          <a:xfrm>
            <a:off x="10363200" y="8600710"/>
            <a:ext cx="11248966" cy="5334000"/>
          </a:xfrm>
          <a:custGeom>
            <a:avLst/>
            <a:gdLst/>
            <a:ahLst/>
            <a:cxnLst/>
            <a:rect l="l" t="t" r="r" b="b"/>
            <a:pathLst>
              <a:path w="13744635" h="8229600">
                <a:moveTo>
                  <a:pt x="0" y="0"/>
                </a:moveTo>
                <a:lnTo>
                  <a:pt x="13744634" y="0"/>
                </a:lnTo>
                <a:lnTo>
                  <a:pt x="13744634" y="8229600"/>
                </a:lnTo>
                <a:lnTo>
                  <a:pt x="0" y="8229600"/>
                </a:lnTo>
                <a:lnTo>
                  <a:pt x="0" y="0"/>
                </a:lnTo>
                <a:close/>
              </a:path>
            </a:pathLst>
          </a:custGeom>
          <a:blipFill>
            <a:blip r:embed="rId4"/>
            <a:stretch>
              <a:fillRect/>
            </a:stretch>
          </a:blipFill>
        </p:spPr>
      </p:sp>
      <p:sp>
        <p:nvSpPr>
          <p:cNvPr id="5" name="TextBox 5">
            <a:extLst>
              <a:ext uri="{FF2B5EF4-FFF2-40B4-BE49-F238E27FC236}">
                <a16:creationId xmlns:a16="http://schemas.microsoft.com/office/drawing/2014/main" id="{5964A0C6-D9DC-83E6-D7E3-6543881D05D9}"/>
              </a:ext>
            </a:extLst>
          </p:cNvPr>
          <p:cNvSpPr txBox="1"/>
          <p:nvPr/>
        </p:nvSpPr>
        <p:spPr>
          <a:xfrm>
            <a:off x="11582400" y="802749"/>
            <a:ext cx="5942405" cy="936154"/>
          </a:xfrm>
          <a:prstGeom prst="rect">
            <a:avLst/>
          </a:prstGeom>
        </p:spPr>
        <p:txBody>
          <a:bodyPr lIns="0" tIns="0" rIns="0" bIns="0" rtlCol="0" anchor="t">
            <a:spAutoFit/>
          </a:bodyPr>
          <a:lstStyle/>
          <a:p>
            <a:pPr algn="just">
              <a:lnSpc>
                <a:spcPts val="7336"/>
              </a:lnSpc>
            </a:pPr>
            <a:r>
              <a:rPr lang="id-ID" sz="6600" b="1" dirty="0">
                <a:solidFill>
                  <a:srgbClr val="4180AC"/>
                </a:solidFill>
                <a:latin typeface="Kelpt Bold"/>
                <a:ea typeface="Kelpt Bold"/>
                <a:cs typeface="Kelpt Bold"/>
                <a:sym typeface="Kelpt Bold"/>
              </a:rPr>
              <a:t>PROBLEM STATMENT</a:t>
            </a:r>
            <a:endParaRPr lang="en-US" sz="6600" b="1" dirty="0">
              <a:solidFill>
                <a:srgbClr val="4180AC"/>
              </a:solidFill>
              <a:latin typeface="Kelpt Bold"/>
              <a:ea typeface="Kelpt Bold"/>
              <a:cs typeface="Kelpt Bold"/>
              <a:sym typeface="Kelpt Bold"/>
            </a:endParaRPr>
          </a:p>
        </p:txBody>
      </p:sp>
      <p:sp>
        <p:nvSpPr>
          <p:cNvPr id="6" name="TextBox 6">
            <a:extLst>
              <a:ext uri="{FF2B5EF4-FFF2-40B4-BE49-F238E27FC236}">
                <a16:creationId xmlns:a16="http://schemas.microsoft.com/office/drawing/2014/main" id="{F8479EBC-43B5-5D93-9F94-E343791C06DF}"/>
              </a:ext>
            </a:extLst>
          </p:cNvPr>
          <p:cNvSpPr txBox="1"/>
          <p:nvPr/>
        </p:nvSpPr>
        <p:spPr>
          <a:xfrm>
            <a:off x="19583400" y="2103874"/>
            <a:ext cx="12687299" cy="1846659"/>
          </a:xfrm>
          <a:prstGeom prst="rect">
            <a:avLst/>
          </a:prstGeom>
        </p:spPr>
        <p:txBody>
          <a:bodyPr wrap="square" lIns="0" tIns="0" rIns="0" bIns="0" rtlCol="0" anchor="t">
            <a:spAutoFit/>
          </a:bodyPr>
          <a:lstStyle/>
          <a:p>
            <a:pPr algn="just"/>
            <a:r>
              <a:rPr lang="en-US" sz="2400" dirty="0">
                <a:solidFill>
                  <a:schemeClr val="tx1">
                    <a:lumMod val="65000"/>
                    <a:lumOff val="35000"/>
                  </a:schemeClr>
                </a:solidFill>
                <a:latin typeface="Canva Sans"/>
                <a:ea typeface="Canva Sans"/>
                <a:cs typeface="Canva Sans"/>
                <a:sym typeface="Canva Sans"/>
              </a:rPr>
              <a:t>This dataset contains various important information, such as pickup time and location, as well as other supplementary details for each trip. Based on the NYC taxi trip data, there is an indication that some transactions and trips may be invalid or deviate from normal patterns. Therefore, in-depth analysis is required to detect possible fraud in the system.</a:t>
            </a:r>
            <a:r>
              <a:rPr lang="id-ID" sz="2400" dirty="0">
                <a:solidFill>
                  <a:schemeClr val="tx1">
                    <a:lumMod val="65000"/>
                    <a:lumOff val="35000"/>
                  </a:schemeClr>
                </a:solidFill>
                <a:latin typeface="Canva Sans"/>
                <a:ea typeface="Canva Sans"/>
                <a:cs typeface="Canva Sans"/>
                <a:sym typeface="Canva Sans"/>
              </a:rPr>
              <a:t> </a:t>
            </a:r>
            <a:r>
              <a:rPr lang="en-US" sz="2400" dirty="0">
                <a:solidFill>
                  <a:schemeClr val="tx1">
                    <a:lumMod val="65000"/>
                    <a:lumOff val="35000"/>
                  </a:schemeClr>
                </a:solidFill>
                <a:latin typeface="Canva Sans"/>
                <a:ea typeface="Canva Sans"/>
                <a:cs typeface="Canva Sans"/>
                <a:sym typeface="Canva Sans"/>
              </a:rPr>
              <a:t>The main problems to be addressed are</a:t>
            </a:r>
            <a:r>
              <a:rPr lang="id-ID" sz="2400" dirty="0">
                <a:solidFill>
                  <a:schemeClr val="tx1">
                    <a:lumMod val="65000"/>
                    <a:lumOff val="35000"/>
                  </a:schemeClr>
                </a:solidFill>
                <a:latin typeface="Canva Sans"/>
                <a:ea typeface="Canva Sans"/>
                <a:cs typeface="Canva Sans"/>
                <a:sym typeface="Canva Sans"/>
              </a:rPr>
              <a:t> :</a:t>
            </a:r>
            <a:endParaRPr lang="en-US" sz="2400" dirty="0">
              <a:solidFill>
                <a:schemeClr val="tx1">
                  <a:lumMod val="65000"/>
                  <a:lumOff val="35000"/>
                </a:schemeClr>
              </a:solidFill>
              <a:latin typeface="Canva Sans"/>
              <a:ea typeface="Canva Sans"/>
              <a:cs typeface="Canva Sans"/>
              <a:sym typeface="Canva Sans"/>
            </a:endParaRPr>
          </a:p>
        </p:txBody>
      </p:sp>
      <p:grpSp>
        <p:nvGrpSpPr>
          <p:cNvPr id="10" name="Group 8">
            <a:extLst>
              <a:ext uri="{FF2B5EF4-FFF2-40B4-BE49-F238E27FC236}">
                <a16:creationId xmlns:a16="http://schemas.microsoft.com/office/drawing/2014/main" id="{C6A0A5FA-8EE5-FB18-B5B2-0F81B5FFD2E3}"/>
              </a:ext>
            </a:extLst>
          </p:cNvPr>
          <p:cNvGrpSpPr/>
          <p:nvPr/>
        </p:nvGrpSpPr>
        <p:grpSpPr>
          <a:xfrm flipH="1">
            <a:off x="16303319" y="9120175"/>
            <a:ext cx="947796" cy="276250"/>
            <a:chOff x="0" y="0"/>
            <a:chExt cx="656421" cy="191324"/>
          </a:xfrm>
        </p:grpSpPr>
        <p:sp>
          <p:nvSpPr>
            <p:cNvPr id="11" name="Freeform 9">
              <a:extLst>
                <a:ext uri="{FF2B5EF4-FFF2-40B4-BE49-F238E27FC236}">
                  <a16:creationId xmlns:a16="http://schemas.microsoft.com/office/drawing/2014/main" id="{0BBFA0BF-58B7-D7A5-EB37-BC9553F34014}"/>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sp>
        <p:sp>
          <p:nvSpPr>
            <p:cNvPr id="12" name="TextBox 10">
              <a:extLst>
                <a:ext uri="{FF2B5EF4-FFF2-40B4-BE49-F238E27FC236}">
                  <a16:creationId xmlns:a16="http://schemas.microsoft.com/office/drawing/2014/main" id="{ACAAA760-8666-1486-5DA3-907B5A0329EB}"/>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2</a:t>
              </a:r>
            </a:p>
          </p:txBody>
        </p:sp>
      </p:grpSp>
      <p:sp>
        <p:nvSpPr>
          <p:cNvPr id="7" name="TextBox 6">
            <a:extLst>
              <a:ext uri="{FF2B5EF4-FFF2-40B4-BE49-F238E27FC236}">
                <a16:creationId xmlns:a16="http://schemas.microsoft.com/office/drawing/2014/main" id="{A2927263-C6C2-A8DF-AE83-344570EBAC5A}"/>
              </a:ext>
            </a:extLst>
          </p:cNvPr>
          <p:cNvSpPr txBox="1"/>
          <p:nvPr/>
        </p:nvSpPr>
        <p:spPr>
          <a:xfrm>
            <a:off x="4343400" y="2680037"/>
            <a:ext cx="12687299" cy="4926926"/>
          </a:xfrm>
          <a:prstGeom prst="rect">
            <a:avLst/>
          </a:prstGeom>
        </p:spPr>
        <p:txBody>
          <a:bodyPr wrap="square" lIns="0" tIns="0" rIns="0" bIns="0" rtlCol="0" anchor="t">
            <a:spAutoFit/>
          </a:bodyPr>
          <a:lstStyle/>
          <a:p>
            <a:pPr marL="514350" indent="-514350" algn="just">
              <a:lnSpc>
                <a:spcPct val="150000"/>
              </a:lnSpc>
              <a:buFont typeface="+mj-lt"/>
              <a:buAutoNum type="arabicPeriod"/>
            </a:pPr>
            <a:r>
              <a:rPr lang="en-US" sz="2400" b="1" dirty="0">
                <a:solidFill>
                  <a:schemeClr val="tx1">
                    <a:lumMod val="65000"/>
                    <a:lumOff val="35000"/>
                  </a:schemeClr>
                </a:solidFill>
                <a:latin typeface="Canva Sans"/>
                <a:ea typeface="Canva Sans"/>
                <a:cs typeface="Canva Sans"/>
                <a:sym typeface="Canva Sans"/>
              </a:rPr>
              <a:t>Detecting </a:t>
            </a:r>
            <a:r>
              <a:rPr lang="id-ID" sz="2400" b="1" dirty="0">
                <a:solidFill>
                  <a:schemeClr val="tx1">
                    <a:lumMod val="65000"/>
                    <a:lumOff val="35000"/>
                  </a:schemeClr>
                </a:solidFill>
                <a:latin typeface="Canva Sans"/>
                <a:ea typeface="Canva Sans"/>
                <a:cs typeface="Canva Sans"/>
                <a:sym typeface="Canva Sans"/>
              </a:rPr>
              <a:t>Travel </a:t>
            </a:r>
            <a:r>
              <a:rPr lang="id-ID" sz="2400" b="1" dirty="0" err="1">
                <a:solidFill>
                  <a:schemeClr val="tx1">
                    <a:lumMod val="65000"/>
                    <a:lumOff val="35000"/>
                  </a:schemeClr>
                </a:solidFill>
                <a:latin typeface="Canva Sans"/>
                <a:ea typeface="Canva Sans"/>
                <a:cs typeface="Canva Sans"/>
                <a:sym typeface="Canva Sans"/>
              </a:rPr>
              <a:t>Abnormality</a:t>
            </a:r>
            <a:endParaRPr lang="id-ID" sz="2400" b="1" dirty="0">
              <a:solidFill>
                <a:schemeClr val="tx1">
                  <a:lumMod val="65000"/>
                  <a:lumOff val="35000"/>
                </a:schemeClr>
              </a:solidFill>
              <a:latin typeface="Canva Sans"/>
              <a:ea typeface="Canva Sans"/>
              <a:cs typeface="Canva Sans"/>
              <a:sym typeface="Canva Sans"/>
            </a:endParaRPr>
          </a:p>
          <a:p>
            <a:pPr marL="971550" lvl="1" indent="-514350" algn="just">
              <a:lnSpc>
                <a:spcPct val="150000"/>
              </a:lnSpc>
              <a:buFont typeface="Arial" panose="020B0604020202020204" pitchFamily="34" charset="0"/>
              <a:buChar char="•"/>
            </a:pPr>
            <a:r>
              <a:rPr lang="en-US" sz="2400" dirty="0">
                <a:solidFill>
                  <a:schemeClr val="tx1">
                    <a:lumMod val="65000"/>
                    <a:lumOff val="35000"/>
                  </a:schemeClr>
                </a:solidFill>
                <a:latin typeface="Canva Sans"/>
                <a:ea typeface="Canva Sans"/>
                <a:cs typeface="Canva Sans"/>
                <a:sym typeface="Canva Sans"/>
              </a:rPr>
              <a:t>Distance </a:t>
            </a:r>
            <a:r>
              <a:rPr lang="id-ID" sz="2400" dirty="0" err="1">
                <a:solidFill>
                  <a:schemeClr val="tx1">
                    <a:lumMod val="65000"/>
                    <a:lumOff val="35000"/>
                  </a:schemeClr>
                </a:solidFill>
                <a:latin typeface="Canva Sans"/>
                <a:ea typeface="Canva Sans"/>
                <a:cs typeface="Canva Sans"/>
                <a:sym typeface="Canva Sans"/>
              </a:rPr>
              <a:t>abnormalities</a:t>
            </a:r>
            <a:r>
              <a:rPr lang="en-US" sz="2400" dirty="0">
                <a:solidFill>
                  <a:schemeClr val="tx1">
                    <a:lumMod val="65000"/>
                    <a:lumOff val="35000"/>
                  </a:schemeClr>
                </a:solidFill>
                <a:latin typeface="Canva Sans"/>
                <a:ea typeface="Canva Sans"/>
                <a:cs typeface="Canva Sans"/>
                <a:sym typeface="Canva Sans"/>
              </a:rPr>
              <a:t>: Are there trips with unreasonable distances?</a:t>
            </a:r>
            <a:endParaRPr lang="id-ID" sz="2400" dirty="0">
              <a:solidFill>
                <a:schemeClr val="tx1">
                  <a:lumMod val="65000"/>
                  <a:lumOff val="35000"/>
                </a:schemeClr>
              </a:solidFill>
              <a:latin typeface="Canva Sans"/>
              <a:ea typeface="Canva Sans"/>
              <a:cs typeface="Canva Sans"/>
              <a:sym typeface="Canva Sans"/>
            </a:endParaRPr>
          </a:p>
          <a:p>
            <a:pPr marL="971550" lvl="1" indent="-514350" algn="just">
              <a:lnSpc>
                <a:spcPct val="150000"/>
              </a:lnSpc>
              <a:buFont typeface="Arial" panose="020B0604020202020204" pitchFamily="34" charset="0"/>
              <a:buChar char="•"/>
            </a:pPr>
            <a:r>
              <a:rPr lang="en-US" sz="2400" dirty="0">
                <a:solidFill>
                  <a:schemeClr val="tx1">
                    <a:lumMod val="65000"/>
                    <a:lumOff val="35000"/>
                  </a:schemeClr>
                </a:solidFill>
                <a:latin typeface="Canva Sans"/>
                <a:ea typeface="Canva Sans"/>
                <a:cs typeface="Canva Sans"/>
                <a:sym typeface="Canva Sans"/>
              </a:rPr>
              <a:t>Duration </a:t>
            </a:r>
            <a:r>
              <a:rPr lang="id-ID" sz="2400" dirty="0" err="1">
                <a:solidFill>
                  <a:schemeClr val="tx1">
                    <a:lumMod val="65000"/>
                    <a:lumOff val="35000"/>
                  </a:schemeClr>
                </a:solidFill>
                <a:latin typeface="Canva Sans"/>
                <a:ea typeface="Canva Sans"/>
                <a:cs typeface="Canva Sans"/>
                <a:sym typeface="Canva Sans"/>
              </a:rPr>
              <a:t>abnormalities</a:t>
            </a:r>
            <a:r>
              <a:rPr lang="en-US" sz="2400" dirty="0">
                <a:solidFill>
                  <a:schemeClr val="tx1">
                    <a:lumMod val="65000"/>
                    <a:lumOff val="35000"/>
                  </a:schemeClr>
                </a:solidFill>
                <a:latin typeface="Canva Sans"/>
                <a:ea typeface="Canva Sans"/>
                <a:cs typeface="Canva Sans"/>
                <a:sym typeface="Canva Sans"/>
              </a:rPr>
              <a:t>: Are there trips that last too long for short distances or are too fast for long distances?</a:t>
            </a:r>
            <a:endParaRPr lang="id-ID" sz="2400" dirty="0">
              <a:solidFill>
                <a:schemeClr val="tx1">
                  <a:lumMod val="65000"/>
                  <a:lumOff val="35000"/>
                </a:schemeClr>
              </a:solidFill>
              <a:latin typeface="Canva Sans"/>
              <a:ea typeface="Canva Sans"/>
              <a:cs typeface="Canva Sans"/>
              <a:sym typeface="Canva Sans"/>
            </a:endParaRPr>
          </a:p>
          <a:p>
            <a:pPr marL="971550" lvl="1" indent="-514350" algn="just">
              <a:lnSpc>
                <a:spcPct val="150000"/>
              </a:lnSpc>
              <a:buFont typeface="Arial" panose="020B0604020202020204" pitchFamily="34" charset="0"/>
              <a:buChar char="•"/>
            </a:pPr>
            <a:r>
              <a:rPr lang="en-US" sz="2400" dirty="0">
                <a:solidFill>
                  <a:schemeClr val="tx1">
                    <a:lumMod val="65000"/>
                    <a:lumOff val="35000"/>
                  </a:schemeClr>
                </a:solidFill>
                <a:latin typeface="Canva Sans"/>
                <a:ea typeface="Canva Sans"/>
                <a:cs typeface="Canva Sans"/>
                <a:sym typeface="Canva Sans"/>
              </a:rPr>
              <a:t>Fare </a:t>
            </a:r>
            <a:r>
              <a:rPr lang="id-ID" sz="2400" dirty="0" err="1">
                <a:solidFill>
                  <a:schemeClr val="tx1">
                    <a:lumMod val="65000"/>
                    <a:lumOff val="35000"/>
                  </a:schemeClr>
                </a:solidFill>
                <a:latin typeface="Canva Sans"/>
                <a:ea typeface="Canva Sans"/>
                <a:cs typeface="Canva Sans"/>
                <a:sym typeface="Canva Sans"/>
              </a:rPr>
              <a:t>abnormalities</a:t>
            </a:r>
            <a:r>
              <a:rPr lang="en-US" sz="2400" dirty="0">
                <a:solidFill>
                  <a:schemeClr val="tx1">
                    <a:lumMod val="65000"/>
                    <a:lumOff val="35000"/>
                  </a:schemeClr>
                </a:solidFill>
                <a:latin typeface="Canva Sans"/>
                <a:ea typeface="Canva Sans"/>
                <a:cs typeface="Canva Sans"/>
                <a:sym typeface="Canva Sans"/>
              </a:rPr>
              <a:t>: Are there trips where the fare category is inconsistent?</a:t>
            </a:r>
            <a:endParaRPr lang="id-ID" sz="2400" dirty="0">
              <a:solidFill>
                <a:schemeClr val="tx1">
                  <a:lumMod val="65000"/>
                  <a:lumOff val="35000"/>
                </a:schemeClr>
              </a:solidFill>
              <a:latin typeface="Canva Sans"/>
              <a:ea typeface="Canva Sans"/>
              <a:cs typeface="Canva Sans"/>
              <a:sym typeface="Canva Sans"/>
            </a:endParaRPr>
          </a:p>
          <a:p>
            <a:pPr marL="514350" indent="-514350" algn="just">
              <a:lnSpc>
                <a:spcPct val="150000"/>
              </a:lnSpc>
              <a:buFont typeface="+mj-lt"/>
              <a:buAutoNum type="arabicPeriod"/>
            </a:pPr>
            <a:r>
              <a:rPr lang="en-US" sz="2400" b="1" dirty="0">
                <a:solidFill>
                  <a:schemeClr val="tx1">
                    <a:lumMod val="65000"/>
                    <a:lumOff val="35000"/>
                  </a:schemeClr>
                </a:solidFill>
                <a:latin typeface="Canva Sans"/>
                <a:sym typeface="Canva Sans"/>
              </a:rPr>
              <a:t>Anomalies in pickup and drop off patterns</a:t>
            </a:r>
            <a:endParaRPr lang="id-ID" sz="2400" b="1" dirty="0">
              <a:solidFill>
                <a:schemeClr val="tx1">
                  <a:lumMod val="65000"/>
                  <a:lumOff val="35000"/>
                </a:schemeClr>
              </a:solidFill>
              <a:latin typeface="Canva Sans"/>
              <a:sym typeface="Canva Sans"/>
            </a:endParaRPr>
          </a:p>
          <a:p>
            <a:pPr marL="971550" lvl="1" indent="-514350" algn="just">
              <a:lnSpc>
                <a:spcPct val="150000"/>
              </a:lnSpc>
              <a:buFont typeface="Arial" panose="020B0604020202020204" pitchFamily="34" charset="0"/>
              <a:buChar char="•"/>
            </a:pPr>
            <a:r>
              <a:rPr lang="en-US" sz="2400" dirty="0">
                <a:solidFill>
                  <a:schemeClr val="tx1">
                    <a:lumMod val="65000"/>
                    <a:lumOff val="35000"/>
                  </a:schemeClr>
                </a:solidFill>
                <a:latin typeface="Canva Sans"/>
                <a:sym typeface="Canva Sans"/>
              </a:rPr>
              <a:t>Identifying areas where trips frequently show anomalies.</a:t>
            </a:r>
            <a:endParaRPr lang="id-ID" sz="2400" dirty="0">
              <a:solidFill>
                <a:schemeClr val="tx1">
                  <a:lumMod val="65000"/>
                  <a:lumOff val="35000"/>
                </a:schemeClr>
              </a:solidFill>
              <a:latin typeface="Canva Sans"/>
              <a:sym typeface="Canva Sans"/>
            </a:endParaRPr>
          </a:p>
          <a:p>
            <a:pPr marL="971550" lvl="1" indent="-514350" algn="just">
              <a:lnSpc>
                <a:spcPct val="150000"/>
              </a:lnSpc>
              <a:buFont typeface="Arial" panose="020B0604020202020204" pitchFamily="34" charset="0"/>
              <a:buChar char="•"/>
            </a:pPr>
            <a:r>
              <a:rPr lang="en-US" sz="2400" dirty="0">
                <a:solidFill>
                  <a:schemeClr val="tx1">
                    <a:lumMod val="65000"/>
                    <a:lumOff val="35000"/>
                  </a:schemeClr>
                </a:solidFill>
                <a:latin typeface="Canva Sans"/>
                <a:sym typeface="Canva Sans"/>
              </a:rPr>
              <a:t>Identifying specific times when trips frequently show anomalies.</a:t>
            </a:r>
            <a:endParaRPr lang="id-ID" sz="2400" dirty="0">
              <a:solidFill>
                <a:schemeClr val="tx1">
                  <a:lumMod val="65000"/>
                  <a:lumOff val="35000"/>
                </a:schemeClr>
              </a:solidFill>
              <a:latin typeface="Canva Sans"/>
              <a:ea typeface="Canva Sans"/>
              <a:cs typeface="Canva Sans"/>
              <a:sym typeface="Canva Sans"/>
            </a:endParaRPr>
          </a:p>
          <a:p>
            <a:pPr marL="514350" indent="-514350" algn="just">
              <a:lnSpc>
                <a:spcPct val="150000"/>
              </a:lnSpc>
              <a:buFont typeface="+mj-lt"/>
              <a:buAutoNum type="arabicPeriod"/>
            </a:pPr>
            <a:endParaRPr lang="id-ID" sz="2400" dirty="0">
              <a:solidFill>
                <a:schemeClr val="tx1">
                  <a:lumMod val="65000"/>
                  <a:lumOff val="35000"/>
                </a:schemeClr>
              </a:solidFill>
              <a:latin typeface="Canva Sans"/>
              <a:ea typeface="Canva Sans"/>
              <a:cs typeface="Canva Sans"/>
              <a:sym typeface="Canva Sans"/>
            </a:endParaRPr>
          </a:p>
        </p:txBody>
      </p:sp>
      <p:sp>
        <p:nvSpPr>
          <p:cNvPr id="8" name="TextBox 7">
            <a:extLst>
              <a:ext uri="{FF2B5EF4-FFF2-40B4-BE49-F238E27FC236}">
                <a16:creationId xmlns:a16="http://schemas.microsoft.com/office/drawing/2014/main" id="{550703CF-8D6D-56C0-9654-3464C611A4E3}"/>
              </a:ext>
            </a:extLst>
          </p:cNvPr>
          <p:cNvSpPr txBox="1"/>
          <p:nvPr/>
        </p:nvSpPr>
        <p:spPr>
          <a:xfrm>
            <a:off x="19583400" y="7310656"/>
            <a:ext cx="12687299" cy="1107996"/>
          </a:xfrm>
          <a:prstGeom prst="rect">
            <a:avLst/>
          </a:prstGeom>
        </p:spPr>
        <p:txBody>
          <a:bodyPr wrap="square" lIns="0" tIns="0" rIns="0" bIns="0" rtlCol="0" anchor="t">
            <a:spAutoFit/>
          </a:bodyPr>
          <a:lstStyle/>
          <a:p>
            <a:pPr algn="just"/>
            <a:r>
              <a:rPr lang="en-US" sz="2400" dirty="0">
                <a:solidFill>
                  <a:schemeClr val="tx1">
                    <a:lumMod val="65000"/>
                    <a:lumOff val="35000"/>
                  </a:schemeClr>
                </a:solidFill>
                <a:latin typeface="Canva Sans"/>
                <a:sym typeface="Canva Sans"/>
              </a:rPr>
              <a:t>Once </a:t>
            </a:r>
            <a:r>
              <a:rPr lang="id-ID" sz="2400" dirty="0" err="1">
                <a:solidFill>
                  <a:schemeClr val="tx1">
                    <a:lumMod val="65000"/>
                    <a:lumOff val="35000"/>
                  </a:schemeClr>
                </a:solidFill>
                <a:latin typeface="Canva Sans"/>
                <a:ea typeface="Canva Sans"/>
                <a:cs typeface="Canva Sans"/>
                <a:sym typeface="Canva Sans"/>
              </a:rPr>
              <a:t>abnormalities</a:t>
            </a:r>
            <a:r>
              <a:rPr lang="en-US" sz="2400" dirty="0">
                <a:solidFill>
                  <a:schemeClr val="tx1">
                    <a:lumMod val="65000"/>
                    <a:lumOff val="35000"/>
                  </a:schemeClr>
                </a:solidFill>
                <a:latin typeface="Canva Sans"/>
                <a:sym typeface="Canva Sans"/>
              </a:rPr>
              <a:t> in trips, areas, and times with high anomaly frequencies are identified, we, as </a:t>
            </a:r>
            <a:r>
              <a:rPr lang="en-US" sz="2400" b="1" dirty="0">
                <a:solidFill>
                  <a:schemeClr val="tx1">
                    <a:lumMod val="65000"/>
                    <a:lumOff val="35000"/>
                  </a:schemeClr>
                </a:solidFill>
                <a:latin typeface="Canva Sans"/>
                <a:sym typeface="Canva Sans"/>
              </a:rPr>
              <a:t>data analysts at NYC TLC</a:t>
            </a:r>
            <a:r>
              <a:rPr lang="en-US" sz="2400" dirty="0">
                <a:solidFill>
                  <a:schemeClr val="tx1">
                    <a:lumMod val="65000"/>
                    <a:lumOff val="35000"/>
                  </a:schemeClr>
                </a:solidFill>
                <a:latin typeface="Canva Sans"/>
                <a:sym typeface="Canva Sans"/>
              </a:rPr>
              <a:t>, can provide recommendations or solutions to prevent such issues in the future and avoid losses for all parties involved.</a:t>
            </a:r>
            <a:endParaRPr lang="id-ID" sz="2400" dirty="0">
              <a:solidFill>
                <a:schemeClr val="tx1">
                  <a:lumMod val="65000"/>
                  <a:lumOff val="35000"/>
                </a:schemeClr>
              </a:solidFill>
              <a:latin typeface="Canva Sans"/>
              <a:ea typeface="Canva Sans"/>
              <a:cs typeface="Canva Sans"/>
              <a:sym typeface="Canva Sans"/>
            </a:endParaRPr>
          </a:p>
        </p:txBody>
      </p:sp>
    </p:spTree>
    <p:extLst>
      <p:ext uri="{BB962C8B-B14F-4D97-AF65-F5344CB8AC3E}">
        <p14:creationId xmlns:p14="http://schemas.microsoft.com/office/powerpoint/2010/main" val="2750778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40C31814-C9AA-71C1-DE82-49B844423798}"/>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3DE5F2D2-16D2-A22C-9B57-1A4EACCE4FDF}"/>
              </a:ext>
            </a:extLst>
          </p:cNvPr>
          <p:cNvSpPr txBox="1"/>
          <p:nvPr/>
        </p:nvSpPr>
        <p:spPr>
          <a:xfrm>
            <a:off x="5694265" y="690365"/>
            <a:ext cx="6899471" cy="947760"/>
          </a:xfrm>
          <a:prstGeom prst="rect">
            <a:avLst/>
          </a:prstGeom>
        </p:spPr>
        <p:txBody>
          <a:bodyPr lIns="0" tIns="0" rIns="0" bIns="0" rtlCol="0" anchor="t">
            <a:spAutoFit/>
          </a:bodyPr>
          <a:lstStyle/>
          <a:p>
            <a:pPr algn="ctr">
              <a:lnSpc>
                <a:spcPts val="7336"/>
              </a:lnSpc>
            </a:pPr>
            <a:r>
              <a:rPr lang="id-ID" sz="6600" b="1" dirty="0" err="1">
                <a:solidFill>
                  <a:srgbClr val="4180AC"/>
                </a:solidFill>
                <a:latin typeface="Kelpt Bold"/>
                <a:ea typeface="Kelpt Bold"/>
                <a:cs typeface="Kelpt Bold"/>
                <a:sym typeface="Kelpt Bold"/>
              </a:rPr>
              <a:t>Executive</a:t>
            </a:r>
            <a:r>
              <a:rPr lang="id-ID" sz="6600" b="1" dirty="0">
                <a:solidFill>
                  <a:srgbClr val="4180AC"/>
                </a:solidFill>
                <a:latin typeface="Kelpt Bold"/>
                <a:ea typeface="Kelpt Bold"/>
                <a:cs typeface="Kelpt Bold"/>
                <a:sym typeface="Kelpt Bold"/>
              </a:rPr>
              <a:t> </a:t>
            </a:r>
            <a:r>
              <a:rPr lang="id-ID" sz="6600" b="1" dirty="0" err="1">
                <a:solidFill>
                  <a:srgbClr val="4180AC"/>
                </a:solidFill>
                <a:latin typeface="Kelpt Bold"/>
                <a:ea typeface="Kelpt Bold"/>
                <a:cs typeface="Kelpt Bold"/>
                <a:sym typeface="Kelpt Bold"/>
              </a:rPr>
              <a:t>Summary</a:t>
            </a:r>
            <a:endParaRPr lang="en-US" sz="6600" b="1" dirty="0">
              <a:solidFill>
                <a:srgbClr val="4180AC"/>
              </a:solidFill>
              <a:latin typeface="Kelpt Bold"/>
              <a:ea typeface="Kelpt Bold"/>
              <a:cs typeface="Kelpt Bold"/>
              <a:sym typeface="Kelpt Bold"/>
            </a:endParaRPr>
          </a:p>
        </p:txBody>
      </p:sp>
      <p:sp>
        <p:nvSpPr>
          <p:cNvPr id="5" name="AutoShape 5">
            <a:extLst>
              <a:ext uri="{FF2B5EF4-FFF2-40B4-BE49-F238E27FC236}">
                <a16:creationId xmlns:a16="http://schemas.microsoft.com/office/drawing/2014/main" id="{0E6931BB-336E-485A-9C20-0CF1E39E2E2A}"/>
              </a:ext>
            </a:extLst>
          </p:cNvPr>
          <p:cNvSpPr/>
          <p:nvPr/>
        </p:nvSpPr>
        <p:spPr>
          <a:xfrm>
            <a:off x="1028700" y="1062205"/>
            <a:ext cx="4665565" cy="0"/>
          </a:xfrm>
          <a:prstGeom prst="line">
            <a:avLst/>
          </a:prstGeom>
          <a:ln w="38100" cap="flat">
            <a:solidFill>
              <a:srgbClr val="4180AC"/>
            </a:solidFill>
            <a:prstDash val="solid"/>
            <a:headEnd type="oval" w="lg" len="lg"/>
            <a:tailEnd type="none" w="sm" len="sm"/>
          </a:ln>
        </p:spPr>
      </p:sp>
      <p:sp>
        <p:nvSpPr>
          <p:cNvPr id="6" name="AutoShape 6">
            <a:extLst>
              <a:ext uri="{FF2B5EF4-FFF2-40B4-BE49-F238E27FC236}">
                <a16:creationId xmlns:a16="http://schemas.microsoft.com/office/drawing/2014/main" id="{9033739B-5E85-9427-0F2A-BC5E1570A165}"/>
              </a:ext>
            </a:extLst>
          </p:cNvPr>
          <p:cNvSpPr/>
          <p:nvPr/>
        </p:nvSpPr>
        <p:spPr>
          <a:xfrm flipH="1" flipV="1">
            <a:off x="12593735" y="1062205"/>
            <a:ext cx="4665565" cy="19050"/>
          </a:xfrm>
          <a:prstGeom prst="line">
            <a:avLst/>
          </a:prstGeom>
          <a:ln w="38100" cap="flat">
            <a:solidFill>
              <a:srgbClr val="4180AC"/>
            </a:solidFill>
            <a:prstDash val="solid"/>
            <a:headEnd type="oval" w="lg" len="lg"/>
            <a:tailEnd type="none" w="sm" len="sm"/>
          </a:ln>
        </p:spPr>
      </p:sp>
      <p:grpSp>
        <p:nvGrpSpPr>
          <p:cNvPr id="11" name="Group 8">
            <a:extLst>
              <a:ext uri="{FF2B5EF4-FFF2-40B4-BE49-F238E27FC236}">
                <a16:creationId xmlns:a16="http://schemas.microsoft.com/office/drawing/2014/main" id="{D4EB90FD-4ED6-7DA8-C56B-E05F3DB54DE3}"/>
              </a:ext>
            </a:extLst>
          </p:cNvPr>
          <p:cNvGrpSpPr/>
          <p:nvPr/>
        </p:nvGrpSpPr>
        <p:grpSpPr>
          <a:xfrm flipH="1">
            <a:off x="16303319" y="9120175"/>
            <a:ext cx="947796" cy="276250"/>
            <a:chOff x="0" y="0"/>
            <a:chExt cx="656421" cy="191324"/>
          </a:xfrm>
        </p:grpSpPr>
        <p:sp>
          <p:nvSpPr>
            <p:cNvPr id="12" name="Freeform 9">
              <a:extLst>
                <a:ext uri="{FF2B5EF4-FFF2-40B4-BE49-F238E27FC236}">
                  <a16:creationId xmlns:a16="http://schemas.microsoft.com/office/drawing/2014/main" id="{F6A52A42-00EA-417F-CB1C-49B23B62B9E7}"/>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sp>
        <p:sp>
          <p:nvSpPr>
            <p:cNvPr id="13" name="TextBox 10">
              <a:extLst>
                <a:ext uri="{FF2B5EF4-FFF2-40B4-BE49-F238E27FC236}">
                  <a16:creationId xmlns:a16="http://schemas.microsoft.com/office/drawing/2014/main" id="{C64E5E36-982B-834C-328E-6ADBF209994B}"/>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3</a:t>
              </a:r>
            </a:p>
          </p:txBody>
        </p:sp>
      </p:grpSp>
      <p:sp>
        <p:nvSpPr>
          <p:cNvPr id="14" name="TextBox 7">
            <a:extLst>
              <a:ext uri="{FF2B5EF4-FFF2-40B4-BE49-F238E27FC236}">
                <a16:creationId xmlns:a16="http://schemas.microsoft.com/office/drawing/2014/main" id="{99E36845-AF90-112F-ADC8-03DA08579044}"/>
              </a:ext>
            </a:extLst>
          </p:cNvPr>
          <p:cNvSpPr txBox="1"/>
          <p:nvPr/>
        </p:nvSpPr>
        <p:spPr>
          <a:xfrm>
            <a:off x="1028700" y="1638125"/>
            <a:ext cx="16230600" cy="1941750"/>
          </a:xfrm>
          <a:prstGeom prst="rect">
            <a:avLst/>
          </a:prstGeom>
        </p:spPr>
        <p:txBody>
          <a:bodyPr wrap="square" lIns="0" tIns="0" rIns="0" bIns="0" rtlCol="0" anchor="t">
            <a:spAutoFit/>
          </a:bodyPr>
          <a:lstStyle/>
          <a:p>
            <a:pPr algn="just">
              <a:lnSpc>
                <a:spcPts val="3919"/>
              </a:lnSpc>
            </a:pPr>
            <a:r>
              <a:rPr lang="en-US" sz="2000" dirty="0">
                <a:solidFill>
                  <a:schemeClr val="tx1">
                    <a:lumMod val="65000"/>
                    <a:lumOff val="35000"/>
                  </a:schemeClr>
                </a:solidFill>
                <a:latin typeface="Canva Sans"/>
                <a:sym typeface="Canva Sans"/>
              </a:rPr>
              <a:t>The </a:t>
            </a:r>
            <a:r>
              <a:rPr lang="en-US" sz="2000" b="1" dirty="0">
                <a:solidFill>
                  <a:schemeClr val="tx1">
                    <a:lumMod val="65000"/>
                    <a:lumOff val="35000"/>
                  </a:schemeClr>
                </a:solidFill>
                <a:latin typeface="Canva Sans"/>
                <a:sym typeface="Canva Sans"/>
              </a:rPr>
              <a:t>NYC Taxi and Limousine Commission (NYC TLC) </a:t>
            </a:r>
            <a:r>
              <a:rPr lang="en-US" sz="2000" dirty="0">
                <a:solidFill>
                  <a:schemeClr val="tx1">
                    <a:lumMod val="65000"/>
                    <a:lumOff val="35000"/>
                  </a:schemeClr>
                </a:solidFill>
                <a:latin typeface="Canva Sans"/>
                <a:sym typeface="Canva Sans"/>
              </a:rPr>
              <a:t>maintains trip records to ensure compliance and passenger safety. However, there are indications of fraud, such as </a:t>
            </a:r>
            <a:r>
              <a:rPr lang="en-US" sz="2000" b="1" dirty="0">
                <a:solidFill>
                  <a:schemeClr val="tx1">
                    <a:lumMod val="65000"/>
                    <a:lumOff val="35000"/>
                  </a:schemeClr>
                </a:solidFill>
                <a:latin typeface="Canva Sans"/>
                <a:sym typeface="Canva Sans"/>
              </a:rPr>
              <a:t>manipulated trip distances, durations, and fare pricing</a:t>
            </a:r>
            <a:r>
              <a:rPr lang="en-US" sz="2000" dirty="0">
                <a:solidFill>
                  <a:schemeClr val="tx1">
                    <a:lumMod val="65000"/>
                    <a:lumOff val="35000"/>
                  </a:schemeClr>
                </a:solidFill>
                <a:latin typeface="Canva Sans"/>
                <a:sym typeface="Canva Sans"/>
              </a:rPr>
              <a:t>, which could result in financial losses for service providers and passengers. Additionally, </a:t>
            </a:r>
            <a:r>
              <a:rPr lang="en-US" sz="2000" b="1" dirty="0">
                <a:solidFill>
                  <a:schemeClr val="tx1">
                    <a:lumMod val="65000"/>
                    <a:lumOff val="35000"/>
                  </a:schemeClr>
                </a:solidFill>
                <a:latin typeface="Canva Sans"/>
                <a:sym typeface="Canva Sans"/>
              </a:rPr>
              <a:t>certain zones and time periods exhibit suspicious </a:t>
            </a:r>
            <a:r>
              <a:rPr lang="id-ID" sz="2000" b="1" dirty="0" err="1">
                <a:solidFill>
                  <a:schemeClr val="tx1">
                    <a:lumMod val="65000"/>
                    <a:lumOff val="35000"/>
                  </a:schemeClr>
                </a:solidFill>
                <a:latin typeface="Canva Sans"/>
                <a:sym typeface="Canva Sans"/>
              </a:rPr>
              <a:t>travel</a:t>
            </a:r>
            <a:r>
              <a:rPr lang="en-US" sz="2000" b="1" dirty="0">
                <a:solidFill>
                  <a:schemeClr val="tx1">
                    <a:lumMod val="65000"/>
                    <a:lumOff val="35000"/>
                  </a:schemeClr>
                </a:solidFill>
                <a:latin typeface="Canva Sans"/>
                <a:sym typeface="Canva Sans"/>
              </a:rPr>
              <a:t> patterns</a:t>
            </a:r>
            <a:r>
              <a:rPr lang="en-US" sz="2000" dirty="0">
                <a:solidFill>
                  <a:schemeClr val="tx1">
                    <a:lumMod val="65000"/>
                    <a:lumOff val="35000"/>
                  </a:schemeClr>
                </a:solidFill>
                <a:latin typeface="Canva Sans"/>
                <a:sym typeface="Canva Sans"/>
              </a:rPr>
              <a:t>. To prevent such losses and uphold system integrity, a comprehensive analysis is required to detect and mitigate potential fraudulent activities.</a:t>
            </a:r>
            <a:endParaRPr lang="id-ID" sz="2000" dirty="0">
              <a:solidFill>
                <a:schemeClr val="tx1">
                  <a:lumMod val="65000"/>
                  <a:lumOff val="35000"/>
                </a:schemeClr>
              </a:solidFill>
              <a:latin typeface="Canva Sans"/>
              <a:sym typeface="Canva Sans"/>
            </a:endParaRPr>
          </a:p>
        </p:txBody>
      </p:sp>
      <p:sp>
        <p:nvSpPr>
          <p:cNvPr id="3" name="TextBox 7">
            <a:extLst>
              <a:ext uri="{FF2B5EF4-FFF2-40B4-BE49-F238E27FC236}">
                <a16:creationId xmlns:a16="http://schemas.microsoft.com/office/drawing/2014/main" id="{3F925932-E1B0-9FA1-CD66-15939402B328}"/>
              </a:ext>
            </a:extLst>
          </p:cNvPr>
          <p:cNvSpPr txBox="1"/>
          <p:nvPr/>
        </p:nvSpPr>
        <p:spPr>
          <a:xfrm>
            <a:off x="1090196" y="3887047"/>
            <a:ext cx="16230600" cy="5539978"/>
          </a:xfrm>
          <a:prstGeom prst="rect">
            <a:avLst/>
          </a:prstGeom>
        </p:spPr>
        <p:txBody>
          <a:bodyPr wrap="square" lIns="0" tIns="0" rIns="0" bIns="0" rtlCol="0" anchor="t">
            <a:spAutoFit/>
          </a:bodyPr>
          <a:lstStyle/>
          <a:p>
            <a:pPr marL="514350" indent="-514350">
              <a:buFont typeface="+mj-lt"/>
              <a:buAutoNum type="arabicPeriod"/>
            </a:pPr>
            <a:r>
              <a:rPr lang="en-US" sz="2000" b="1" dirty="0">
                <a:solidFill>
                  <a:schemeClr val="tx1">
                    <a:lumMod val="65000"/>
                    <a:lumOff val="35000"/>
                  </a:schemeClr>
                </a:solidFill>
                <a:latin typeface="Canva Sans"/>
                <a:ea typeface="Canva Sans"/>
                <a:cs typeface="Canva Sans"/>
                <a:sym typeface="Canva Sans"/>
              </a:rPr>
              <a:t>Taxi Demand:</a:t>
            </a:r>
            <a:endParaRPr lang="id-ID" sz="2000" b="1" dirty="0">
              <a:solidFill>
                <a:schemeClr val="tx1">
                  <a:lumMod val="65000"/>
                  <a:lumOff val="35000"/>
                </a:schemeClr>
              </a:solidFill>
              <a:latin typeface="Canva Sans"/>
              <a:ea typeface="Canva Sans"/>
              <a:cs typeface="Canva Sans"/>
              <a:sym typeface="Canva Sans"/>
            </a:endParaRPr>
          </a:p>
          <a:p>
            <a:pPr marL="971550" lvl="1" indent="-514350">
              <a:buFont typeface="Arial" panose="020B0604020202020204" pitchFamily="34" charset="0"/>
              <a:buChar char="•"/>
            </a:pPr>
            <a:r>
              <a:rPr lang="en-US" sz="2000" dirty="0">
                <a:solidFill>
                  <a:schemeClr val="tx1">
                    <a:lumMod val="65000"/>
                    <a:lumOff val="35000"/>
                  </a:schemeClr>
                </a:solidFill>
                <a:latin typeface="Canva Sans"/>
                <a:ea typeface="Canva Sans"/>
                <a:cs typeface="Canva Sans"/>
                <a:sym typeface="Canva Sans"/>
              </a:rPr>
              <a:t>Manhattan recorded the highest taxi activity with 37,352 trips, driven by its role as the city’s business, tourism, and entertainment hub. </a:t>
            </a:r>
            <a:endParaRPr lang="id-ID" sz="2000" dirty="0">
              <a:solidFill>
                <a:schemeClr val="tx1">
                  <a:lumMod val="65000"/>
                  <a:lumOff val="35000"/>
                </a:schemeClr>
              </a:solidFill>
              <a:latin typeface="Canva Sans"/>
              <a:ea typeface="Canva Sans"/>
              <a:cs typeface="Canva Sans"/>
              <a:sym typeface="Canva Sans"/>
            </a:endParaRPr>
          </a:p>
          <a:p>
            <a:pPr marL="971550" lvl="1" indent="-514350">
              <a:buFont typeface="Arial" panose="020B0604020202020204" pitchFamily="34" charset="0"/>
              <a:buChar char="•"/>
            </a:pPr>
            <a:r>
              <a:rPr lang="en-US" sz="2000" dirty="0">
                <a:solidFill>
                  <a:schemeClr val="tx1">
                    <a:lumMod val="65000"/>
                    <a:lumOff val="35000"/>
                  </a:schemeClr>
                </a:solidFill>
                <a:latin typeface="Canva Sans"/>
                <a:ea typeface="Canva Sans"/>
                <a:cs typeface="Canva Sans"/>
                <a:sym typeface="Canva Sans"/>
              </a:rPr>
              <a:t>Bronx and Staten Island showed very low trip volumes, suggesting limited taxi usage or service accessibility in those boroughs.</a:t>
            </a:r>
            <a:endParaRPr lang="id-ID" sz="2000" b="1" dirty="0">
              <a:solidFill>
                <a:schemeClr val="tx1">
                  <a:lumMod val="65000"/>
                  <a:lumOff val="35000"/>
                </a:schemeClr>
              </a:solidFill>
              <a:latin typeface="Canva Sans"/>
              <a:ea typeface="Canva Sans"/>
              <a:cs typeface="Canva Sans"/>
              <a:sym typeface="Canva Sans"/>
            </a:endParaRPr>
          </a:p>
          <a:p>
            <a:pPr marL="514350" indent="-514350">
              <a:buFont typeface="+mj-lt"/>
              <a:buAutoNum type="arabicPeriod"/>
            </a:pPr>
            <a:r>
              <a:rPr lang="id-ID" sz="2000" b="1" dirty="0" err="1">
                <a:solidFill>
                  <a:schemeClr val="tx1">
                    <a:lumMod val="65000"/>
                    <a:lumOff val="35000"/>
                  </a:schemeClr>
                </a:solidFill>
                <a:latin typeface="Canva Sans"/>
                <a:sym typeface="Canva Sans"/>
              </a:rPr>
              <a:t>High-Anomaly</a:t>
            </a:r>
            <a:r>
              <a:rPr lang="id-ID" sz="2000" b="1" dirty="0">
                <a:solidFill>
                  <a:schemeClr val="tx1">
                    <a:lumMod val="65000"/>
                    <a:lumOff val="35000"/>
                  </a:schemeClr>
                </a:solidFill>
                <a:latin typeface="Canva Sans"/>
                <a:sym typeface="Canva Sans"/>
              </a:rPr>
              <a:t> </a:t>
            </a:r>
            <a:r>
              <a:rPr lang="id-ID" sz="2000" b="1" dirty="0" err="1">
                <a:solidFill>
                  <a:schemeClr val="tx1">
                    <a:lumMod val="65000"/>
                    <a:lumOff val="35000"/>
                  </a:schemeClr>
                </a:solidFill>
                <a:latin typeface="Canva Sans"/>
                <a:sym typeface="Canva Sans"/>
              </a:rPr>
              <a:t>Zones</a:t>
            </a:r>
            <a:r>
              <a:rPr lang="id-ID" sz="2000" b="1" dirty="0">
                <a:solidFill>
                  <a:schemeClr val="tx1">
                    <a:lumMod val="65000"/>
                    <a:lumOff val="35000"/>
                  </a:schemeClr>
                </a:solidFill>
                <a:latin typeface="Canva Sans"/>
                <a:sym typeface="Canva Sans"/>
              </a:rPr>
              <a:t>:</a:t>
            </a:r>
          </a:p>
          <a:p>
            <a:pPr marL="971550" lvl="1" indent="-514350">
              <a:buFont typeface="Arial" panose="020B0604020202020204" pitchFamily="34" charset="0"/>
              <a:buChar char="•"/>
            </a:pPr>
            <a:r>
              <a:rPr lang="en-US" sz="2000" dirty="0">
                <a:solidFill>
                  <a:schemeClr val="tx1">
                    <a:lumMod val="65000"/>
                    <a:lumOff val="35000"/>
                  </a:schemeClr>
                </a:solidFill>
                <a:latin typeface="Canva Sans"/>
                <a:sym typeface="Canva Sans"/>
              </a:rPr>
              <a:t>Bronx and Staten Island had the highest proportion of suspicious trips (36.27% and 33.33%), despite low total trips, indicating potentially serious anomalies. </a:t>
            </a:r>
            <a:endParaRPr lang="id-ID" sz="2000" dirty="0">
              <a:solidFill>
                <a:schemeClr val="tx1">
                  <a:lumMod val="65000"/>
                  <a:lumOff val="35000"/>
                </a:schemeClr>
              </a:solidFill>
              <a:latin typeface="Canva Sans"/>
              <a:sym typeface="Canva Sans"/>
            </a:endParaRPr>
          </a:p>
          <a:p>
            <a:pPr marL="971550" lvl="1" indent="-514350">
              <a:buFont typeface="Arial" panose="020B0604020202020204" pitchFamily="34" charset="0"/>
              <a:buChar char="•"/>
            </a:pPr>
            <a:r>
              <a:rPr lang="en-US" sz="2000" dirty="0">
                <a:solidFill>
                  <a:schemeClr val="tx1">
                    <a:lumMod val="65000"/>
                    <a:lumOff val="35000"/>
                  </a:schemeClr>
                </a:solidFill>
                <a:latin typeface="Canva Sans"/>
                <a:sym typeface="Canva Sans"/>
              </a:rPr>
              <a:t>Areas like Long Island City/Hunters Point and Queensbridge/Ravenswood in Queens had extremely high anomaly rates (&gt;50%), highlighting the need for focused investigation.</a:t>
            </a:r>
            <a:endParaRPr lang="id-ID" sz="2000" dirty="0">
              <a:solidFill>
                <a:schemeClr val="tx1">
                  <a:lumMod val="65000"/>
                  <a:lumOff val="35000"/>
                </a:schemeClr>
              </a:solidFill>
              <a:latin typeface="Canva Sans"/>
              <a:sym typeface="Canva Sans"/>
            </a:endParaRPr>
          </a:p>
          <a:p>
            <a:pPr marL="971550" lvl="1" indent="-514350">
              <a:buFont typeface="Arial" panose="020B0604020202020204" pitchFamily="34" charset="0"/>
              <a:buChar char="•"/>
            </a:pPr>
            <a:endParaRPr lang="id-ID" sz="2000" dirty="0">
              <a:solidFill>
                <a:schemeClr val="tx1">
                  <a:lumMod val="65000"/>
                  <a:lumOff val="35000"/>
                </a:schemeClr>
              </a:solidFill>
              <a:latin typeface="Canva Sans"/>
              <a:sym typeface="Canva Sans"/>
            </a:endParaRPr>
          </a:p>
          <a:p>
            <a:pPr marL="514350" indent="-514350">
              <a:buFont typeface="+mj-lt"/>
              <a:buAutoNum type="arabicPeriod"/>
            </a:pPr>
            <a:r>
              <a:rPr lang="id-ID" sz="2000" b="1" dirty="0" err="1">
                <a:solidFill>
                  <a:schemeClr val="tx1">
                    <a:lumMod val="65000"/>
                    <a:lumOff val="35000"/>
                  </a:schemeClr>
                </a:solidFill>
                <a:latin typeface="Canva Sans"/>
                <a:ea typeface="Canva Sans"/>
                <a:cs typeface="Canva Sans"/>
                <a:sym typeface="Canva Sans"/>
              </a:rPr>
              <a:t>Time-Based</a:t>
            </a:r>
            <a:r>
              <a:rPr lang="id-ID" sz="2000" b="1" dirty="0">
                <a:solidFill>
                  <a:schemeClr val="tx1">
                    <a:lumMod val="65000"/>
                    <a:lumOff val="35000"/>
                  </a:schemeClr>
                </a:solidFill>
                <a:latin typeface="Canva Sans"/>
                <a:ea typeface="Canva Sans"/>
                <a:cs typeface="Canva Sans"/>
                <a:sym typeface="Canva Sans"/>
              </a:rPr>
              <a:t> </a:t>
            </a:r>
            <a:r>
              <a:rPr lang="id-ID" sz="2000" b="1" dirty="0" err="1">
                <a:solidFill>
                  <a:schemeClr val="tx1">
                    <a:lumMod val="65000"/>
                    <a:lumOff val="35000"/>
                  </a:schemeClr>
                </a:solidFill>
                <a:latin typeface="Canva Sans"/>
                <a:ea typeface="Canva Sans"/>
                <a:cs typeface="Canva Sans"/>
                <a:sym typeface="Canva Sans"/>
              </a:rPr>
              <a:t>Anomaly</a:t>
            </a:r>
            <a:r>
              <a:rPr lang="id-ID" sz="2000" b="1" dirty="0">
                <a:solidFill>
                  <a:schemeClr val="tx1">
                    <a:lumMod val="65000"/>
                    <a:lumOff val="35000"/>
                  </a:schemeClr>
                </a:solidFill>
                <a:latin typeface="Canva Sans"/>
                <a:ea typeface="Canva Sans"/>
                <a:cs typeface="Canva Sans"/>
                <a:sym typeface="Canva Sans"/>
              </a:rPr>
              <a:t> </a:t>
            </a:r>
            <a:r>
              <a:rPr lang="id-ID" sz="2000" b="1" dirty="0" err="1">
                <a:solidFill>
                  <a:schemeClr val="tx1">
                    <a:lumMod val="65000"/>
                    <a:lumOff val="35000"/>
                  </a:schemeClr>
                </a:solidFill>
                <a:latin typeface="Canva Sans"/>
                <a:ea typeface="Canva Sans"/>
                <a:cs typeface="Canva Sans"/>
                <a:sym typeface="Canva Sans"/>
              </a:rPr>
              <a:t>Trends</a:t>
            </a:r>
            <a:r>
              <a:rPr lang="id-ID" sz="2000" b="1" dirty="0">
                <a:solidFill>
                  <a:schemeClr val="tx1">
                    <a:lumMod val="65000"/>
                    <a:lumOff val="35000"/>
                  </a:schemeClr>
                </a:solidFill>
                <a:latin typeface="Canva Sans"/>
                <a:ea typeface="Canva Sans"/>
                <a:cs typeface="Canva Sans"/>
                <a:sym typeface="Canva Sans"/>
              </a:rPr>
              <a:t>:</a:t>
            </a:r>
          </a:p>
          <a:p>
            <a:pPr marL="971550" lvl="1" indent="-514350">
              <a:buFont typeface="Arial" panose="020B0604020202020204" pitchFamily="34" charset="0"/>
              <a:buChar char="•"/>
            </a:pPr>
            <a:r>
              <a:rPr lang="en-US" sz="2000" dirty="0">
                <a:solidFill>
                  <a:schemeClr val="tx1">
                    <a:lumMod val="65000"/>
                    <a:lumOff val="35000"/>
                  </a:schemeClr>
                </a:solidFill>
                <a:latin typeface="Canva Sans"/>
                <a:sym typeface="Canva Sans"/>
              </a:rPr>
              <a:t>Suspicious trips peaked on weekdays, especially on Tuesday, Wednesday, and Monday, indicating that fraud is more prevalent at the start of the week. Weekends (Saturday and Sunday) had lower anomaly counts, though not entirely free of risk. </a:t>
            </a:r>
            <a:endParaRPr lang="id-ID" sz="2000" dirty="0">
              <a:solidFill>
                <a:schemeClr val="tx1">
                  <a:lumMod val="65000"/>
                  <a:lumOff val="35000"/>
                </a:schemeClr>
              </a:solidFill>
              <a:latin typeface="Canva Sans"/>
              <a:sym typeface="Canva Sans"/>
            </a:endParaRPr>
          </a:p>
          <a:p>
            <a:pPr marL="971550" lvl="1" indent="-514350">
              <a:buFont typeface="Arial" panose="020B0604020202020204" pitchFamily="34" charset="0"/>
              <a:buChar char="•"/>
            </a:pPr>
            <a:r>
              <a:rPr lang="en-US" sz="2000" dirty="0">
                <a:solidFill>
                  <a:schemeClr val="tx1">
                    <a:lumMod val="65000"/>
                    <a:lumOff val="35000"/>
                  </a:schemeClr>
                </a:solidFill>
                <a:latin typeface="Canva Sans"/>
                <a:sym typeface="Canva Sans"/>
              </a:rPr>
              <a:t>The highest anomaly frequency occurred during midday hours (11:00–15:00), followed by spikes during morning rush (06:00–09:00) and a gradual decline in the late afternoon (16:00–18:00). These timeframes align with high traffic and operational pressure.</a:t>
            </a:r>
            <a:endParaRPr lang="id-ID" sz="2000" dirty="0">
              <a:solidFill>
                <a:schemeClr val="tx1">
                  <a:lumMod val="65000"/>
                  <a:lumOff val="35000"/>
                </a:schemeClr>
              </a:solidFill>
              <a:latin typeface="Canva Sans"/>
              <a:sym typeface="Canva Sans"/>
            </a:endParaRPr>
          </a:p>
        </p:txBody>
      </p:sp>
    </p:spTree>
    <p:extLst>
      <p:ext uri="{BB962C8B-B14F-4D97-AF65-F5344CB8AC3E}">
        <p14:creationId xmlns:p14="http://schemas.microsoft.com/office/powerpoint/2010/main" val="2798396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22A94-CD8B-3214-1E21-50E792021ED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E1B8EDFD-46A9-0861-C32B-0B9C7A563D15}"/>
              </a:ext>
            </a:extLst>
          </p:cNvPr>
          <p:cNvSpPr txBox="1"/>
          <p:nvPr/>
        </p:nvSpPr>
        <p:spPr>
          <a:xfrm>
            <a:off x="6482210" y="1314450"/>
            <a:ext cx="5323579" cy="967124"/>
          </a:xfrm>
          <a:prstGeom prst="rect">
            <a:avLst/>
          </a:prstGeom>
        </p:spPr>
        <p:txBody>
          <a:bodyPr lIns="0" tIns="0" rIns="0" bIns="0" rtlCol="0" anchor="t">
            <a:spAutoFit/>
          </a:bodyPr>
          <a:lstStyle/>
          <a:p>
            <a:pPr algn="ctr">
              <a:lnSpc>
                <a:spcPts val="7336"/>
              </a:lnSpc>
            </a:pPr>
            <a:r>
              <a:rPr lang="id-ID" sz="8630" b="1" dirty="0">
                <a:solidFill>
                  <a:srgbClr val="4180AC"/>
                </a:solidFill>
                <a:latin typeface="Kelpt Bold"/>
                <a:ea typeface="Kelpt Bold"/>
                <a:cs typeface="Kelpt Bold"/>
                <a:sym typeface="Kelpt Bold"/>
              </a:rPr>
              <a:t>AGENDA</a:t>
            </a:r>
            <a:endParaRPr lang="en-US" sz="8630" b="1" dirty="0">
              <a:solidFill>
                <a:srgbClr val="4180AC"/>
              </a:solidFill>
              <a:latin typeface="Kelpt Bold"/>
              <a:ea typeface="Kelpt Bold"/>
              <a:cs typeface="Kelpt Bold"/>
              <a:sym typeface="Kelpt Bold"/>
            </a:endParaRPr>
          </a:p>
        </p:txBody>
      </p:sp>
      <p:sp>
        <p:nvSpPr>
          <p:cNvPr id="14" name="AutoShape 14">
            <a:extLst>
              <a:ext uri="{FF2B5EF4-FFF2-40B4-BE49-F238E27FC236}">
                <a16:creationId xmlns:a16="http://schemas.microsoft.com/office/drawing/2014/main" id="{255C6188-C786-1BAA-8C60-4E4FE80235C0}"/>
              </a:ext>
            </a:extLst>
          </p:cNvPr>
          <p:cNvSpPr/>
          <p:nvPr/>
        </p:nvSpPr>
        <p:spPr>
          <a:xfrm>
            <a:off x="1028700" y="1686290"/>
            <a:ext cx="5453510" cy="0"/>
          </a:xfrm>
          <a:prstGeom prst="line">
            <a:avLst/>
          </a:prstGeom>
          <a:ln w="38100" cap="flat">
            <a:solidFill>
              <a:srgbClr val="4180AC"/>
            </a:solidFill>
            <a:prstDash val="solid"/>
            <a:headEnd type="oval" w="lg" len="lg"/>
            <a:tailEnd type="none" w="sm" len="sm"/>
          </a:ln>
        </p:spPr>
      </p:sp>
      <p:sp>
        <p:nvSpPr>
          <p:cNvPr id="15" name="AutoShape 15">
            <a:extLst>
              <a:ext uri="{FF2B5EF4-FFF2-40B4-BE49-F238E27FC236}">
                <a16:creationId xmlns:a16="http://schemas.microsoft.com/office/drawing/2014/main" id="{F823C2EC-3221-07A3-FC69-F0EE18F8C552}"/>
              </a:ext>
            </a:extLst>
          </p:cNvPr>
          <p:cNvSpPr/>
          <p:nvPr/>
        </p:nvSpPr>
        <p:spPr>
          <a:xfrm flipH="1" flipV="1">
            <a:off x="11805790" y="1686290"/>
            <a:ext cx="5453510" cy="19050"/>
          </a:xfrm>
          <a:prstGeom prst="line">
            <a:avLst/>
          </a:prstGeom>
          <a:ln w="38100" cap="flat">
            <a:solidFill>
              <a:srgbClr val="4180AC"/>
            </a:solidFill>
            <a:prstDash val="solid"/>
            <a:headEnd type="oval" w="lg" len="lg"/>
            <a:tailEnd type="none" w="sm" len="sm"/>
          </a:ln>
        </p:spPr>
      </p:sp>
      <p:grpSp>
        <p:nvGrpSpPr>
          <p:cNvPr id="32" name="Group 8">
            <a:extLst>
              <a:ext uri="{FF2B5EF4-FFF2-40B4-BE49-F238E27FC236}">
                <a16:creationId xmlns:a16="http://schemas.microsoft.com/office/drawing/2014/main" id="{A7BC5F0D-892C-6E5E-BE2C-3E6DC52FEF53}"/>
              </a:ext>
            </a:extLst>
          </p:cNvPr>
          <p:cNvGrpSpPr/>
          <p:nvPr/>
        </p:nvGrpSpPr>
        <p:grpSpPr>
          <a:xfrm flipH="1">
            <a:off x="16303319" y="9120175"/>
            <a:ext cx="947796" cy="276250"/>
            <a:chOff x="0" y="0"/>
            <a:chExt cx="656421" cy="191324"/>
          </a:xfrm>
        </p:grpSpPr>
        <p:sp>
          <p:nvSpPr>
            <p:cNvPr id="33" name="Freeform 9">
              <a:extLst>
                <a:ext uri="{FF2B5EF4-FFF2-40B4-BE49-F238E27FC236}">
                  <a16:creationId xmlns:a16="http://schemas.microsoft.com/office/drawing/2014/main" id="{112D49B7-9B3C-ABE3-BEED-C7E66890BFD8}"/>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34" name="TextBox 10">
              <a:extLst>
                <a:ext uri="{FF2B5EF4-FFF2-40B4-BE49-F238E27FC236}">
                  <a16:creationId xmlns:a16="http://schemas.microsoft.com/office/drawing/2014/main" id="{A7E1F716-67EE-1FB6-D5FE-3DE7CE96399D}"/>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4</a:t>
              </a:r>
            </a:p>
          </p:txBody>
        </p:sp>
      </p:grpSp>
      <p:sp>
        <p:nvSpPr>
          <p:cNvPr id="43" name="TextBox 10">
            <a:extLst>
              <a:ext uri="{FF2B5EF4-FFF2-40B4-BE49-F238E27FC236}">
                <a16:creationId xmlns:a16="http://schemas.microsoft.com/office/drawing/2014/main" id="{CD1510AA-903A-EDD7-25DC-50006AA1F495}"/>
              </a:ext>
            </a:extLst>
          </p:cNvPr>
          <p:cNvSpPr txBox="1"/>
          <p:nvPr/>
        </p:nvSpPr>
        <p:spPr>
          <a:xfrm flipH="1">
            <a:off x="8670101" y="3033524"/>
            <a:ext cx="947796" cy="331262"/>
          </a:xfrm>
          <a:prstGeom prst="rect">
            <a:avLst/>
          </a:prstGeom>
        </p:spPr>
        <p:txBody>
          <a:bodyPr lIns="50800" tIns="50800" rIns="50800" bIns="50800" rtlCol="0" anchor="ctr"/>
          <a:lstStyle/>
          <a:p>
            <a:pPr algn="ctr">
              <a:lnSpc>
                <a:spcPts val="2659"/>
              </a:lnSpc>
              <a:spcBef>
                <a:spcPct val="0"/>
              </a:spcBef>
            </a:pPr>
            <a:endParaRPr dirty="0"/>
          </a:p>
        </p:txBody>
      </p:sp>
      <p:grpSp>
        <p:nvGrpSpPr>
          <p:cNvPr id="16" name="Group 15">
            <a:extLst>
              <a:ext uri="{FF2B5EF4-FFF2-40B4-BE49-F238E27FC236}">
                <a16:creationId xmlns:a16="http://schemas.microsoft.com/office/drawing/2014/main" id="{B3193A86-D043-98C8-B58E-D75DB2C9D18B}"/>
              </a:ext>
            </a:extLst>
          </p:cNvPr>
          <p:cNvGrpSpPr/>
          <p:nvPr/>
        </p:nvGrpSpPr>
        <p:grpSpPr>
          <a:xfrm>
            <a:off x="1929656" y="2953083"/>
            <a:ext cx="4552554" cy="1947080"/>
            <a:chOff x="1929656" y="2953083"/>
            <a:chExt cx="4552554" cy="1947080"/>
          </a:xfrm>
        </p:grpSpPr>
        <p:grpSp>
          <p:nvGrpSpPr>
            <p:cNvPr id="4" name="Group 4">
              <a:extLst>
                <a:ext uri="{FF2B5EF4-FFF2-40B4-BE49-F238E27FC236}">
                  <a16:creationId xmlns:a16="http://schemas.microsoft.com/office/drawing/2014/main" id="{02D5B7B4-53D6-2E5A-12BA-9D3F74FA3F16}"/>
                </a:ext>
              </a:extLst>
            </p:cNvPr>
            <p:cNvGrpSpPr/>
            <p:nvPr/>
          </p:nvGrpSpPr>
          <p:grpSpPr>
            <a:xfrm>
              <a:off x="1929656" y="3009309"/>
              <a:ext cx="4552554" cy="1890854"/>
              <a:chOff x="0" y="0"/>
              <a:chExt cx="1199027" cy="1328732"/>
            </a:xfrm>
          </p:grpSpPr>
          <p:sp>
            <p:nvSpPr>
              <p:cNvPr id="5" name="Freeform 5">
                <a:hlinkClick r:id="rId3" action="ppaction://hlinksldjump"/>
                <a:extLst>
                  <a:ext uri="{FF2B5EF4-FFF2-40B4-BE49-F238E27FC236}">
                    <a16:creationId xmlns:a16="http://schemas.microsoft.com/office/drawing/2014/main" id="{4FBB5569-9B45-1867-5709-EE5ED15ECC92}"/>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txBody>
              <a:bodyPr/>
              <a:lstStyle/>
              <a:p>
                <a:endParaRPr lang="en-ID" dirty="0"/>
              </a:p>
            </p:txBody>
          </p:sp>
          <p:sp>
            <p:nvSpPr>
              <p:cNvPr id="6" name="TextBox 6">
                <a:extLst>
                  <a:ext uri="{FF2B5EF4-FFF2-40B4-BE49-F238E27FC236}">
                    <a16:creationId xmlns:a16="http://schemas.microsoft.com/office/drawing/2014/main" id="{7F2C8FC5-C869-4A58-EB0B-3BF1FF154CC1}"/>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19" name="TextBox 17">
              <a:extLst>
                <a:ext uri="{FF2B5EF4-FFF2-40B4-BE49-F238E27FC236}">
                  <a16:creationId xmlns:a16="http://schemas.microsoft.com/office/drawing/2014/main" id="{826F4C85-75D8-E87A-CE79-8ADF7F64B43D}"/>
                </a:ext>
              </a:extLst>
            </p:cNvPr>
            <p:cNvSpPr txBox="1"/>
            <p:nvPr/>
          </p:nvSpPr>
          <p:spPr>
            <a:xfrm>
              <a:off x="2424571" y="3751507"/>
              <a:ext cx="3562725" cy="406458"/>
            </a:xfrm>
            <a:prstGeom prst="rect">
              <a:avLst/>
            </a:prstGeom>
          </p:spPr>
          <p:txBody>
            <a:bodyPr lIns="0" tIns="0" rIns="0" bIns="0" rtlCol="0" anchor="t">
              <a:spAutoFit/>
            </a:bodyPr>
            <a:lstStyle/>
            <a:p>
              <a:pPr algn="ctr">
                <a:lnSpc>
                  <a:spcPts val="3359"/>
                </a:lnSpc>
              </a:pPr>
              <a:r>
                <a:rPr lang="id-ID" sz="2400" dirty="0">
                  <a:solidFill>
                    <a:srgbClr val="F0F1F3"/>
                  </a:solidFill>
                  <a:latin typeface="Canva Sans"/>
                  <a:ea typeface="Canva Sans"/>
                  <a:cs typeface="Canva Sans"/>
                  <a:sym typeface="Canva Sans"/>
                </a:rPr>
                <a:t>Data </a:t>
              </a:r>
              <a:r>
                <a:rPr lang="id-ID" sz="2400" dirty="0" err="1">
                  <a:solidFill>
                    <a:srgbClr val="F0F1F3"/>
                  </a:solidFill>
                  <a:latin typeface="Canva Sans"/>
                  <a:ea typeface="Canva Sans"/>
                  <a:cs typeface="Canva Sans"/>
                  <a:sym typeface="Canva Sans"/>
                </a:rPr>
                <a:t>Understanding</a:t>
              </a:r>
              <a:endParaRPr lang="en-US" sz="2400" dirty="0">
                <a:solidFill>
                  <a:srgbClr val="F0F1F3"/>
                </a:solidFill>
                <a:latin typeface="Canva Sans"/>
                <a:ea typeface="Canva Sans"/>
                <a:cs typeface="Canva Sans"/>
                <a:sym typeface="Canva Sans"/>
              </a:endParaRPr>
            </a:p>
          </p:txBody>
        </p:sp>
        <p:grpSp>
          <p:nvGrpSpPr>
            <p:cNvPr id="79" name="Group 78">
              <a:extLst>
                <a:ext uri="{FF2B5EF4-FFF2-40B4-BE49-F238E27FC236}">
                  <a16:creationId xmlns:a16="http://schemas.microsoft.com/office/drawing/2014/main" id="{2105593E-29F2-FAC8-7B89-20AAB0E16CF0}"/>
                </a:ext>
              </a:extLst>
            </p:cNvPr>
            <p:cNvGrpSpPr/>
            <p:nvPr/>
          </p:nvGrpSpPr>
          <p:grpSpPr>
            <a:xfrm>
              <a:off x="3786833" y="2953083"/>
              <a:ext cx="838200" cy="461665"/>
              <a:chOff x="3786833" y="2953083"/>
              <a:chExt cx="838200" cy="461665"/>
            </a:xfrm>
          </p:grpSpPr>
          <p:cxnSp>
            <p:nvCxnSpPr>
              <p:cNvPr id="75" name="Straight Connector 74">
                <a:extLst>
                  <a:ext uri="{FF2B5EF4-FFF2-40B4-BE49-F238E27FC236}">
                    <a16:creationId xmlns:a16="http://schemas.microsoft.com/office/drawing/2014/main" id="{18010549-EC0B-C609-07F3-5FA8D8FF8A76}"/>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EC6E4312-ED90-4637-D6EA-9BD399FC55DF}"/>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1</a:t>
                </a:r>
                <a:endParaRPr lang="en-ID" sz="2400" dirty="0">
                  <a:solidFill>
                    <a:schemeClr val="bg1"/>
                  </a:solidFill>
                </a:endParaRPr>
              </a:p>
            </p:txBody>
          </p:sp>
        </p:grpSp>
      </p:grpSp>
      <p:grpSp>
        <p:nvGrpSpPr>
          <p:cNvPr id="20" name="Group 19">
            <a:extLst>
              <a:ext uri="{FF2B5EF4-FFF2-40B4-BE49-F238E27FC236}">
                <a16:creationId xmlns:a16="http://schemas.microsoft.com/office/drawing/2014/main" id="{F9421C32-F838-01FC-8267-611E76AADF14}"/>
              </a:ext>
            </a:extLst>
          </p:cNvPr>
          <p:cNvGrpSpPr/>
          <p:nvPr/>
        </p:nvGrpSpPr>
        <p:grpSpPr>
          <a:xfrm>
            <a:off x="6867723" y="2953083"/>
            <a:ext cx="4552554" cy="1947080"/>
            <a:chOff x="6867723" y="2953083"/>
            <a:chExt cx="4552554" cy="1947080"/>
          </a:xfrm>
        </p:grpSpPr>
        <p:grpSp>
          <p:nvGrpSpPr>
            <p:cNvPr id="8" name="Group 8">
              <a:extLst>
                <a:ext uri="{FF2B5EF4-FFF2-40B4-BE49-F238E27FC236}">
                  <a16:creationId xmlns:a16="http://schemas.microsoft.com/office/drawing/2014/main" id="{49E9FEF2-3340-E211-47C9-51BA176A0ABF}"/>
                </a:ext>
              </a:extLst>
            </p:cNvPr>
            <p:cNvGrpSpPr/>
            <p:nvPr/>
          </p:nvGrpSpPr>
          <p:grpSpPr>
            <a:xfrm>
              <a:off x="6867723" y="3009309"/>
              <a:ext cx="4552554" cy="1890854"/>
              <a:chOff x="0" y="0"/>
              <a:chExt cx="1199027" cy="1328732"/>
            </a:xfrm>
          </p:grpSpPr>
          <p:sp>
            <p:nvSpPr>
              <p:cNvPr id="9" name="Freeform 9">
                <a:hlinkClick r:id="rId4" action="ppaction://hlinksldjump"/>
                <a:extLst>
                  <a:ext uri="{FF2B5EF4-FFF2-40B4-BE49-F238E27FC236}">
                    <a16:creationId xmlns:a16="http://schemas.microsoft.com/office/drawing/2014/main" id="{622F3222-924C-2041-41BE-5D4AEED44DD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10" name="TextBox 10">
                <a:extLst>
                  <a:ext uri="{FF2B5EF4-FFF2-40B4-BE49-F238E27FC236}">
                    <a16:creationId xmlns:a16="http://schemas.microsoft.com/office/drawing/2014/main" id="{19F46BC3-743A-38F8-06EF-8B8A7C4528B8}"/>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17" name="TextBox 17">
              <a:extLst>
                <a:ext uri="{FF2B5EF4-FFF2-40B4-BE49-F238E27FC236}">
                  <a16:creationId xmlns:a16="http://schemas.microsoft.com/office/drawing/2014/main" id="{58868CAB-99A8-3152-64E4-33D5D96E4A59}"/>
                </a:ext>
              </a:extLst>
            </p:cNvPr>
            <p:cNvSpPr txBox="1"/>
            <p:nvPr/>
          </p:nvSpPr>
          <p:spPr>
            <a:xfrm>
              <a:off x="7362638" y="3751507"/>
              <a:ext cx="3562725" cy="406458"/>
            </a:xfrm>
            <a:prstGeom prst="rect">
              <a:avLst/>
            </a:prstGeom>
          </p:spPr>
          <p:txBody>
            <a:bodyPr lIns="0" tIns="0" rIns="0" bIns="0" rtlCol="0" anchor="t">
              <a:spAutoFit/>
            </a:bodyPr>
            <a:lstStyle/>
            <a:p>
              <a:pPr algn="ctr">
                <a:lnSpc>
                  <a:spcPts val="3359"/>
                </a:lnSpc>
              </a:pPr>
              <a:r>
                <a:rPr lang="id-ID" sz="2400" dirty="0" err="1">
                  <a:solidFill>
                    <a:srgbClr val="F0F1F3"/>
                  </a:solidFill>
                  <a:latin typeface="Canva Sans"/>
                  <a:ea typeface="Canva Sans"/>
                  <a:cs typeface="Canva Sans"/>
                  <a:sym typeface="Canva Sans"/>
                </a:rPr>
                <a:t>Taxi</a:t>
              </a:r>
              <a:r>
                <a:rPr lang="id-ID" sz="2400" dirty="0">
                  <a:solidFill>
                    <a:srgbClr val="F0F1F3"/>
                  </a:solidFill>
                  <a:latin typeface="Canva Sans"/>
                  <a:ea typeface="Canva Sans"/>
                  <a:cs typeface="Canva Sans"/>
                  <a:sym typeface="Canva Sans"/>
                </a:rPr>
                <a:t> </a:t>
              </a:r>
              <a:r>
                <a:rPr lang="id-ID" sz="2400" dirty="0" err="1">
                  <a:solidFill>
                    <a:srgbClr val="F0F1F3"/>
                  </a:solidFill>
                  <a:latin typeface="Canva Sans"/>
                  <a:ea typeface="Canva Sans"/>
                  <a:cs typeface="Canva Sans"/>
                  <a:sym typeface="Canva Sans"/>
                </a:rPr>
                <a:t>Demand</a:t>
              </a:r>
              <a:endParaRPr lang="en-US" sz="2400" dirty="0">
                <a:solidFill>
                  <a:srgbClr val="F0F1F3"/>
                </a:solidFill>
                <a:latin typeface="Canva Sans"/>
                <a:ea typeface="Canva Sans"/>
                <a:cs typeface="Canva Sans"/>
                <a:sym typeface="Canva Sans"/>
              </a:endParaRPr>
            </a:p>
          </p:txBody>
        </p:sp>
        <p:grpSp>
          <p:nvGrpSpPr>
            <p:cNvPr id="80" name="Group 79">
              <a:extLst>
                <a:ext uri="{FF2B5EF4-FFF2-40B4-BE49-F238E27FC236}">
                  <a16:creationId xmlns:a16="http://schemas.microsoft.com/office/drawing/2014/main" id="{091919A5-3B07-5A7D-6C9F-B4FAA7ACCD8C}"/>
                </a:ext>
              </a:extLst>
            </p:cNvPr>
            <p:cNvGrpSpPr/>
            <p:nvPr/>
          </p:nvGrpSpPr>
          <p:grpSpPr>
            <a:xfrm>
              <a:off x="8724900" y="2953083"/>
              <a:ext cx="838200" cy="461665"/>
              <a:chOff x="3786833" y="2953083"/>
              <a:chExt cx="838200" cy="461665"/>
            </a:xfrm>
          </p:grpSpPr>
          <p:cxnSp>
            <p:nvCxnSpPr>
              <p:cNvPr id="81" name="Straight Connector 80">
                <a:extLst>
                  <a:ext uri="{FF2B5EF4-FFF2-40B4-BE49-F238E27FC236}">
                    <a16:creationId xmlns:a16="http://schemas.microsoft.com/office/drawing/2014/main" id="{B3A521EF-2CE1-99D1-32C2-F9E7BF767F2D}"/>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7B0AB1B4-EEA8-A205-0751-FE84366C3A16}"/>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2</a:t>
                </a:r>
                <a:endParaRPr lang="en-ID" sz="2400" dirty="0">
                  <a:solidFill>
                    <a:schemeClr val="bg1"/>
                  </a:solidFill>
                </a:endParaRPr>
              </a:p>
            </p:txBody>
          </p:sp>
        </p:grpSp>
      </p:grpSp>
      <p:grpSp>
        <p:nvGrpSpPr>
          <p:cNvPr id="21" name="Group 20">
            <a:extLst>
              <a:ext uri="{FF2B5EF4-FFF2-40B4-BE49-F238E27FC236}">
                <a16:creationId xmlns:a16="http://schemas.microsoft.com/office/drawing/2014/main" id="{070B95BC-3844-2254-7D84-DD9A1DE5D382}"/>
              </a:ext>
            </a:extLst>
          </p:cNvPr>
          <p:cNvGrpSpPr/>
          <p:nvPr/>
        </p:nvGrpSpPr>
        <p:grpSpPr>
          <a:xfrm>
            <a:off x="11805790" y="2953083"/>
            <a:ext cx="4552554" cy="1947080"/>
            <a:chOff x="11805790" y="2953083"/>
            <a:chExt cx="4552554" cy="1947080"/>
          </a:xfrm>
        </p:grpSpPr>
        <p:grpSp>
          <p:nvGrpSpPr>
            <p:cNvPr id="11" name="Group 11">
              <a:extLst>
                <a:ext uri="{FF2B5EF4-FFF2-40B4-BE49-F238E27FC236}">
                  <a16:creationId xmlns:a16="http://schemas.microsoft.com/office/drawing/2014/main" id="{2DAA0DC5-6FA3-DF9F-B123-29F3512D2CAB}"/>
                </a:ext>
              </a:extLst>
            </p:cNvPr>
            <p:cNvGrpSpPr/>
            <p:nvPr/>
          </p:nvGrpSpPr>
          <p:grpSpPr>
            <a:xfrm>
              <a:off x="11805790" y="3009309"/>
              <a:ext cx="4552554" cy="1890854"/>
              <a:chOff x="0" y="0"/>
              <a:chExt cx="1199027" cy="1328732"/>
            </a:xfrm>
          </p:grpSpPr>
          <p:sp>
            <p:nvSpPr>
              <p:cNvPr id="12" name="Freeform 12">
                <a:hlinkClick r:id="rId5" action="ppaction://hlinksldjump"/>
                <a:extLst>
                  <a:ext uri="{FF2B5EF4-FFF2-40B4-BE49-F238E27FC236}">
                    <a16:creationId xmlns:a16="http://schemas.microsoft.com/office/drawing/2014/main" id="{BC4B02A9-7AB4-45A4-A687-7CEB1256FA2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sp>
          <p:sp>
            <p:nvSpPr>
              <p:cNvPr id="13" name="TextBox 13">
                <a:extLst>
                  <a:ext uri="{FF2B5EF4-FFF2-40B4-BE49-F238E27FC236}">
                    <a16:creationId xmlns:a16="http://schemas.microsoft.com/office/drawing/2014/main" id="{D21446A5-32A5-2CD7-4B06-0F1528D1FABB}"/>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18" name="TextBox 18">
              <a:extLst>
                <a:ext uri="{FF2B5EF4-FFF2-40B4-BE49-F238E27FC236}">
                  <a16:creationId xmlns:a16="http://schemas.microsoft.com/office/drawing/2014/main" id="{2E4DC366-2280-6BF0-68CD-BEEC64578AEF}"/>
                </a:ext>
              </a:extLst>
            </p:cNvPr>
            <p:cNvSpPr txBox="1"/>
            <p:nvPr/>
          </p:nvSpPr>
          <p:spPr>
            <a:xfrm>
              <a:off x="12300705" y="3751507"/>
              <a:ext cx="3562725" cy="406458"/>
            </a:xfrm>
            <a:prstGeom prst="rect">
              <a:avLst/>
            </a:prstGeom>
          </p:spPr>
          <p:txBody>
            <a:bodyPr lIns="0" tIns="0" rIns="0" bIns="0" rtlCol="0" anchor="t">
              <a:spAutoFit/>
            </a:bodyPr>
            <a:lstStyle/>
            <a:p>
              <a:pPr algn="ctr">
                <a:lnSpc>
                  <a:spcPts val="3359"/>
                </a:lnSpc>
              </a:pPr>
              <a:r>
                <a:rPr lang="id-ID" sz="2400" dirty="0">
                  <a:solidFill>
                    <a:srgbClr val="F0F1F3"/>
                  </a:solidFill>
                  <a:latin typeface="Canva Sans"/>
                  <a:ea typeface="Canva Sans"/>
                  <a:cs typeface="Canva Sans"/>
                  <a:sym typeface="Canva Sans"/>
                </a:rPr>
                <a:t>I</a:t>
              </a:r>
              <a:r>
                <a:rPr lang="en-US" sz="2400" dirty="0" err="1">
                  <a:solidFill>
                    <a:srgbClr val="F0F1F3"/>
                  </a:solidFill>
                  <a:latin typeface="Canva Sans"/>
                  <a:ea typeface="Canva Sans"/>
                  <a:cs typeface="Canva Sans"/>
                  <a:sym typeface="Canva Sans"/>
                </a:rPr>
                <a:t>ndication</a:t>
              </a:r>
              <a:r>
                <a:rPr lang="id-ID" sz="2400" dirty="0">
                  <a:solidFill>
                    <a:srgbClr val="F0F1F3"/>
                  </a:solidFill>
                  <a:latin typeface="Canva Sans"/>
                  <a:ea typeface="Canva Sans"/>
                  <a:cs typeface="Canva Sans"/>
                  <a:sym typeface="Canva Sans"/>
                </a:rPr>
                <a:t> </a:t>
              </a:r>
              <a:r>
                <a:rPr lang="id-ID" sz="2400" dirty="0" err="1">
                  <a:solidFill>
                    <a:srgbClr val="F0F1F3"/>
                  </a:solidFill>
                  <a:latin typeface="Canva Sans"/>
                  <a:ea typeface="Canva Sans"/>
                  <a:cs typeface="Canva Sans"/>
                  <a:sym typeface="Canva Sans"/>
                </a:rPr>
                <a:t>of</a:t>
              </a:r>
              <a:r>
                <a:rPr lang="id-ID" sz="2400" dirty="0">
                  <a:solidFill>
                    <a:srgbClr val="F0F1F3"/>
                  </a:solidFill>
                  <a:latin typeface="Canva Sans"/>
                  <a:ea typeface="Canva Sans"/>
                  <a:cs typeface="Canva Sans"/>
                  <a:sym typeface="Canva Sans"/>
                </a:rPr>
                <a:t> </a:t>
              </a:r>
              <a:r>
                <a:rPr lang="id-ID" sz="2400" dirty="0" err="1">
                  <a:solidFill>
                    <a:srgbClr val="F0F1F3"/>
                  </a:solidFill>
                  <a:latin typeface="Canva Sans"/>
                  <a:ea typeface="Canva Sans"/>
                  <a:cs typeface="Canva Sans"/>
                  <a:sym typeface="Canva Sans"/>
                </a:rPr>
                <a:t>Fraud</a:t>
              </a:r>
              <a:endParaRPr lang="en-US" sz="2400" dirty="0">
                <a:solidFill>
                  <a:srgbClr val="F0F1F3"/>
                </a:solidFill>
                <a:latin typeface="Canva Sans"/>
                <a:ea typeface="Canva Sans"/>
                <a:cs typeface="Canva Sans"/>
                <a:sym typeface="Canva Sans"/>
              </a:endParaRPr>
            </a:p>
          </p:txBody>
        </p:sp>
        <p:grpSp>
          <p:nvGrpSpPr>
            <p:cNvPr id="83" name="Group 82">
              <a:extLst>
                <a:ext uri="{FF2B5EF4-FFF2-40B4-BE49-F238E27FC236}">
                  <a16:creationId xmlns:a16="http://schemas.microsoft.com/office/drawing/2014/main" id="{3AF63333-77D1-31F7-8F8A-55626F613982}"/>
                </a:ext>
              </a:extLst>
            </p:cNvPr>
            <p:cNvGrpSpPr/>
            <p:nvPr/>
          </p:nvGrpSpPr>
          <p:grpSpPr>
            <a:xfrm>
              <a:off x="13662967" y="2953083"/>
              <a:ext cx="838200" cy="461665"/>
              <a:chOff x="3786833" y="2953083"/>
              <a:chExt cx="838200" cy="461665"/>
            </a:xfrm>
          </p:grpSpPr>
          <p:cxnSp>
            <p:nvCxnSpPr>
              <p:cNvPr id="84" name="Straight Connector 83">
                <a:extLst>
                  <a:ext uri="{FF2B5EF4-FFF2-40B4-BE49-F238E27FC236}">
                    <a16:creationId xmlns:a16="http://schemas.microsoft.com/office/drawing/2014/main" id="{C3B17786-E0EE-21B4-DA17-D689B5BE39D5}"/>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135F4398-AE2C-2D55-7EDE-F2512F2F13AE}"/>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3</a:t>
                </a:r>
                <a:endParaRPr lang="en-ID" sz="2400" dirty="0">
                  <a:solidFill>
                    <a:schemeClr val="bg1"/>
                  </a:solidFill>
                </a:endParaRPr>
              </a:p>
            </p:txBody>
          </p:sp>
        </p:grpSp>
      </p:grpSp>
      <p:grpSp>
        <p:nvGrpSpPr>
          <p:cNvPr id="22" name="Group 21">
            <a:extLst>
              <a:ext uri="{FF2B5EF4-FFF2-40B4-BE49-F238E27FC236}">
                <a16:creationId xmlns:a16="http://schemas.microsoft.com/office/drawing/2014/main" id="{DCE48A78-8CEF-68A8-4353-33D5E956A1C8}"/>
              </a:ext>
            </a:extLst>
          </p:cNvPr>
          <p:cNvGrpSpPr/>
          <p:nvPr/>
        </p:nvGrpSpPr>
        <p:grpSpPr>
          <a:xfrm>
            <a:off x="1929656" y="5386838"/>
            <a:ext cx="4552554" cy="1890854"/>
            <a:chOff x="1929656" y="5386838"/>
            <a:chExt cx="4552554" cy="1890854"/>
          </a:xfrm>
        </p:grpSpPr>
        <p:grpSp>
          <p:nvGrpSpPr>
            <p:cNvPr id="47" name="Group 4">
              <a:extLst>
                <a:ext uri="{FF2B5EF4-FFF2-40B4-BE49-F238E27FC236}">
                  <a16:creationId xmlns:a16="http://schemas.microsoft.com/office/drawing/2014/main" id="{3803E32F-63A4-397F-A357-E0C8510A22CD}"/>
                </a:ext>
              </a:extLst>
            </p:cNvPr>
            <p:cNvGrpSpPr/>
            <p:nvPr/>
          </p:nvGrpSpPr>
          <p:grpSpPr>
            <a:xfrm>
              <a:off x="1929656" y="5386838"/>
              <a:ext cx="4552554" cy="1890854"/>
              <a:chOff x="0" y="0"/>
              <a:chExt cx="1199027" cy="1328732"/>
            </a:xfrm>
          </p:grpSpPr>
          <p:sp>
            <p:nvSpPr>
              <p:cNvPr id="48" name="Freeform 5">
                <a:hlinkClick r:id="rId6" action="ppaction://hlinksldjump"/>
                <a:extLst>
                  <a:ext uri="{FF2B5EF4-FFF2-40B4-BE49-F238E27FC236}">
                    <a16:creationId xmlns:a16="http://schemas.microsoft.com/office/drawing/2014/main" id="{A780EC78-17DD-23B6-B318-204CE7037CD4}"/>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txBody>
              <a:bodyPr/>
              <a:lstStyle/>
              <a:p>
                <a:endParaRPr lang="en-ID" dirty="0"/>
              </a:p>
            </p:txBody>
          </p:sp>
          <p:sp>
            <p:nvSpPr>
              <p:cNvPr id="49" name="TextBox 6">
                <a:extLst>
                  <a:ext uri="{FF2B5EF4-FFF2-40B4-BE49-F238E27FC236}">
                    <a16:creationId xmlns:a16="http://schemas.microsoft.com/office/drawing/2014/main" id="{6A1D250B-FAA6-397A-1D92-701785DDFA9F}"/>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8" name="TextBox 17">
              <a:extLst>
                <a:ext uri="{FF2B5EF4-FFF2-40B4-BE49-F238E27FC236}">
                  <a16:creationId xmlns:a16="http://schemas.microsoft.com/office/drawing/2014/main" id="{F44C7FC2-85C6-4178-832F-EFB193A127D0}"/>
                </a:ext>
              </a:extLst>
            </p:cNvPr>
            <p:cNvSpPr txBox="1"/>
            <p:nvPr/>
          </p:nvSpPr>
          <p:spPr>
            <a:xfrm>
              <a:off x="2424571" y="6129036"/>
              <a:ext cx="3562725" cy="406458"/>
            </a:xfrm>
            <a:prstGeom prst="rect">
              <a:avLst/>
            </a:prstGeom>
          </p:spPr>
          <p:txBody>
            <a:bodyPr lIns="0" tIns="0" rIns="0" bIns="0" rtlCol="0" anchor="t">
              <a:spAutoFit/>
            </a:bodyPr>
            <a:lstStyle/>
            <a:p>
              <a:pPr algn="ctr">
                <a:lnSpc>
                  <a:spcPts val="3359"/>
                </a:lnSpc>
              </a:pPr>
              <a:r>
                <a:rPr lang="en-US" sz="2400" dirty="0">
                  <a:solidFill>
                    <a:srgbClr val="F0F1F3"/>
                  </a:solidFill>
                  <a:latin typeface="Canva Sans"/>
                  <a:ea typeface="Canva Sans"/>
                  <a:cs typeface="Canva Sans"/>
                  <a:sym typeface="Canva Sans"/>
                </a:rPr>
                <a:t>Top Anomaly Location</a:t>
              </a:r>
            </a:p>
          </p:txBody>
        </p:sp>
        <p:grpSp>
          <p:nvGrpSpPr>
            <p:cNvPr id="86" name="Group 85">
              <a:extLst>
                <a:ext uri="{FF2B5EF4-FFF2-40B4-BE49-F238E27FC236}">
                  <a16:creationId xmlns:a16="http://schemas.microsoft.com/office/drawing/2014/main" id="{647AE6AE-752D-DF37-FFD3-6C5253304A8C}"/>
                </a:ext>
              </a:extLst>
            </p:cNvPr>
            <p:cNvGrpSpPr/>
            <p:nvPr/>
          </p:nvGrpSpPr>
          <p:grpSpPr>
            <a:xfrm>
              <a:off x="3786833" y="5405338"/>
              <a:ext cx="838200" cy="461665"/>
              <a:chOff x="3786833" y="2953083"/>
              <a:chExt cx="838200" cy="461665"/>
            </a:xfrm>
          </p:grpSpPr>
          <p:cxnSp>
            <p:nvCxnSpPr>
              <p:cNvPr id="87" name="Straight Connector 86">
                <a:extLst>
                  <a:ext uri="{FF2B5EF4-FFF2-40B4-BE49-F238E27FC236}">
                    <a16:creationId xmlns:a16="http://schemas.microsoft.com/office/drawing/2014/main" id="{DCBBA5A1-44BE-0943-A008-198FD106FB1B}"/>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8" name="TextBox 87">
                <a:extLst>
                  <a:ext uri="{FF2B5EF4-FFF2-40B4-BE49-F238E27FC236}">
                    <a16:creationId xmlns:a16="http://schemas.microsoft.com/office/drawing/2014/main" id="{63AA506C-1D60-DFEA-7D61-3E0B5A68079D}"/>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4</a:t>
                </a:r>
                <a:endParaRPr lang="en-ID" sz="2400" dirty="0">
                  <a:solidFill>
                    <a:schemeClr val="bg1"/>
                  </a:solidFill>
                </a:endParaRPr>
              </a:p>
            </p:txBody>
          </p:sp>
        </p:grpSp>
      </p:grpSp>
      <p:grpSp>
        <p:nvGrpSpPr>
          <p:cNvPr id="23" name="Group 22">
            <a:extLst>
              <a:ext uri="{FF2B5EF4-FFF2-40B4-BE49-F238E27FC236}">
                <a16:creationId xmlns:a16="http://schemas.microsoft.com/office/drawing/2014/main" id="{4776226B-D651-DC7C-09CF-5A9CC526368B}"/>
              </a:ext>
            </a:extLst>
          </p:cNvPr>
          <p:cNvGrpSpPr/>
          <p:nvPr/>
        </p:nvGrpSpPr>
        <p:grpSpPr>
          <a:xfrm>
            <a:off x="6867723" y="5332620"/>
            <a:ext cx="4552554" cy="1945072"/>
            <a:chOff x="6867723" y="5332620"/>
            <a:chExt cx="4552554" cy="1945072"/>
          </a:xfrm>
        </p:grpSpPr>
        <p:grpSp>
          <p:nvGrpSpPr>
            <p:cNvPr id="50" name="Group 8">
              <a:extLst>
                <a:ext uri="{FF2B5EF4-FFF2-40B4-BE49-F238E27FC236}">
                  <a16:creationId xmlns:a16="http://schemas.microsoft.com/office/drawing/2014/main" id="{12AFB59E-D326-3621-2511-E85FB8ADCBFA}"/>
                </a:ext>
              </a:extLst>
            </p:cNvPr>
            <p:cNvGrpSpPr/>
            <p:nvPr/>
          </p:nvGrpSpPr>
          <p:grpSpPr>
            <a:xfrm>
              <a:off x="6867723" y="5332620"/>
              <a:ext cx="4552554" cy="1945072"/>
              <a:chOff x="0" y="-38100"/>
              <a:chExt cx="1199027" cy="1366832"/>
            </a:xfrm>
          </p:grpSpPr>
          <p:sp>
            <p:nvSpPr>
              <p:cNvPr id="51" name="Freeform 9">
                <a:hlinkClick r:id="rId7" action="ppaction://hlinksldjump"/>
                <a:extLst>
                  <a:ext uri="{FF2B5EF4-FFF2-40B4-BE49-F238E27FC236}">
                    <a16:creationId xmlns:a16="http://schemas.microsoft.com/office/drawing/2014/main" id="{7629E2C0-BFF2-232A-D22B-B18B73F7B24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txBody>
              <a:bodyPr/>
              <a:lstStyle/>
              <a:p>
                <a:endParaRPr lang="en-ID" dirty="0"/>
              </a:p>
            </p:txBody>
          </p:sp>
          <p:sp>
            <p:nvSpPr>
              <p:cNvPr id="52" name="TextBox 10">
                <a:extLst>
                  <a:ext uri="{FF2B5EF4-FFF2-40B4-BE49-F238E27FC236}">
                    <a16:creationId xmlns:a16="http://schemas.microsoft.com/office/drawing/2014/main" id="{47159B3D-87F7-9491-A1CB-34C589046ED9}"/>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6" name="TextBox 17">
              <a:extLst>
                <a:ext uri="{FF2B5EF4-FFF2-40B4-BE49-F238E27FC236}">
                  <a16:creationId xmlns:a16="http://schemas.microsoft.com/office/drawing/2014/main" id="{6567AC28-8C0A-C119-A173-8B278DA1E55A}"/>
                </a:ext>
              </a:extLst>
            </p:cNvPr>
            <p:cNvSpPr txBox="1"/>
            <p:nvPr/>
          </p:nvSpPr>
          <p:spPr>
            <a:xfrm>
              <a:off x="7362638" y="6129036"/>
              <a:ext cx="3562725" cy="406458"/>
            </a:xfrm>
            <a:prstGeom prst="rect">
              <a:avLst/>
            </a:prstGeom>
          </p:spPr>
          <p:txBody>
            <a:bodyPr lIns="0" tIns="0" rIns="0" bIns="0" rtlCol="0" anchor="t">
              <a:spAutoFit/>
            </a:bodyPr>
            <a:lstStyle/>
            <a:p>
              <a:pPr algn="ctr">
                <a:lnSpc>
                  <a:spcPts val="3359"/>
                </a:lnSpc>
              </a:pPr>
              <a:r>
                <a:rPr lang="id-ID" sz="2400" dirty="0" err="1">
                  <a:solidFill>
                    <a:srgbClr val="F0F1F3"/>
                  </a:solidFill>
                  <a:latin typeface="Canva Sans"/>
                  <a:ea typeface="Canva Sans"/>
                  <a:cs typeface="Canva Sans"/>
                  <a:sym typeface="Canva Sans"/>
                </a:rPr>
                <a:t>Anomaly</a:t>
              </a:r>
              <a:r>
                <a:rPr lang="id-ID" sz="2400" dirty="0">
                  <a:solidFill>
                    <a:srgbClr val="F0F1F3"/>
                  </a:solidFill>
                  <a:latin typeface="Canva Sans"/>
                  <a:ea typeface="Canva Sans"/>
                  <a:cs typeface="Canva Sans"/>
                  <a:sym typeface="Canva Sans"/>
                </a:rPr>
                <a:t> Travel </a:t>
              </a:r>
              <a:r>
                <a:rPr lang="id-ID" sz="2400" dirty="0" err="1">
                  <a:solidFill>
                    <a:srgbClr val="F0F1F3"/>
                  </a:solidFill>
                  <a:latin typeface="Canva Sans"/>
                  <a:ea typeface="Canva Sans"/>
                  <a:cs typeface="Canva Sans"/>
                  <a:sym typeface="Canva Sans"/>
                </a:rPr>
                <a:t>Pattern</a:t>
              </a:r>
              <a:r>
                <a:rPr lang="id-ID" sz="2400" dirty="0">
                  <a:solidFill>
                    <a:srgbClr val="F0F1F3"/>
                  </a:solidFill>
                  <a:latin typeface="Canva Sans"/>
                  <a:ea typeface="Canva Sans"/>
                  <a:cs typeface="Canva Sans"/>
                  <a:sym typeface="Canva Sans"/>
                </a:rPr>
                <a:t> </a:t>
              </a:r>
              <a:endParaRPr lang="en-US" sz="2400" dirty="0">
                <a:solidFill>
                  <a:srgbClr val="F0F1F3"/>
                </a:solidFill>
                <a:latin typeface="Canva Sans"/>
                <a:ea typeface="Canva Sans"/>
                <a:cs typeface="Canva Sans"/>
                <a:sym typeface="Canva Sans"/>
              </a:endParaRPr>
            </a:p>
          </p:txBody>
        </p:sp>
        <p:grpSp>
          <p:nvGrpSpPr>
            <p:cNvPr id="89" name="Group 88">
              <a:extLst>
                <a:ext uri="{FF2B5EF4-FFF2-40B4-BE49-F238E27FC236}">
                  <a16:creationId xmlns:a16="http://schemas.microsoft.com/office/drawing/2014/main" id="{699CEB5F-EC81-B932-20D3-F232FE9B6D3E}"/>
                </a:ext>
              </a:extLst>
            </p:cNvPr>
            <p:cNvGrpSpPr/>
            <p:nvPr/>
          </p:nvGrpSpPr>
          <p:grpSpPr>
            <a:xfrm>
              <a:off x="8724900" y="5405338"/>
              <a:ext cx="838200" cy="461665"/>
              <a:chOff x="3786833" y="2953083"/>
              <a:chExt cx="838200" cy="461665"/>
            </a:xfrm>
          </p:grpSpPr>
          <p:cxnSp>
            <p:nvCxnSpPr>
              <p:cNvPr id="90" name="Straight Connector 89">
                <a:extLst>
                  <a:ext uri="{FF2B5EF4-FFF2-40B4-BE49-F238E27FC236}">
                    <a16:creationId xmlns:a16="http://schemas.microsoft.com/office/drawing/2014/main" id="{850F51EF-40C4-BEA8-9CEE-6539D3D183BB}"/>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3233732B-D2AC-DAF3-D552-7C2709A0BD30}"/>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5</a:t>
                </a:r>
                <a:endParaRPr lang="en-ID" sz="2400" dirty="0">
                  <a:solidFill>
                    <a:schemeClr val="bg1"/>
                  </a:solidFill>
                </a:endParaRPr>
              </a:p>
            </p:txBody>
          </p:sp>
        </p:grpSp>
      </p:grpSp>
      <p:grpSp>
        <p:nvGrpSpPr>
          <p:cNvPr id="24" name="Group 23">
            <a:extLst>
              <a:ext uri="{FF2B5EF4-FFF2-40B4-BE49-F238E27FC236}">
                <a16:creationId xmlns:a16="http://schemas.microsoft.com/office/drawing/2014/main" id="{D22B1780-A462-2603-08D0-CEB930AD3C17}"/>
              </a:ext>
            </a:extLst>
          </p:cNvPr>
          <p:cNvGrpSpPr/>
          <p:nvPr/>
        </p:nvGrpSpPr>
        <p:grpSpPr>
          <a:xfrm>
            <a:off x="11805790" y="5386838"/>
            <a:ext cx="4552554" cy="1890854"/>
            <a:chOff x="11805790" y="5386838"/>
            <a:chExt cx="4552554" cy="1890854"/>
          </a:xfrm>
        </p:grpSpPr>
        <p:grpSp>
          <p:nvGrpSpPr>
            <p:cNvPr id="53" name="Group 11">
              <a:extLst>
                <a:ext uri="{FF2B5EF4-FFF2-40B4-BE49-F238E27FC236}">
                  <a16:creationId xmlns:a16="http://schemas.microsoft.com/office/drawing/2014/main" id="{65580D53-460F-4D83-BED1-6DC7872F0058}"/>
                </a:ext>
              </a:extLst>
            </p:cNvPr>
            <p:cNvGrpSpPr/>
            <p:nvPr/>
          </p:nvGrpSpPr>
          <p:grpSpPr>
            <a:xfrm>
              <a:off x="11805790" y="5386838"/>
              <a:ext cx="4552554" cy="1890854"/>
              <a:chOff x="0" y="0"/>
              <a:chExt cx="1199027" cy="1328732"/>
            </a:xfrm>
          </p:grpSpPr>
          <p:sp>
            <p:nvSpPr>
              <p:cNvPr id="54" name="Freeform 12">
                <a:hlinkClick r:id="rId8" action="ppaction://hlinksldjump"/>
                <a:extLst>
                  <a:ext uri="{FF2B5EF4-FFF2-40B4-BE49-F238E27FC236}">
                    <a16:creationId xmlns:a16="http://schemas.microsoft.com/office/drawing/2014/main" id="{9C88390A-BC31-E8DA-7F0F-3902307C6BB6}"/>
                  </a:ext>
                </a:extLst>
              </p:cNvPr>
              <p:cNvSpPr/>
              <p:nvPr/>
            </p:nvSpPr>
            <p:spPr>
              <a:xfrm>
                <a:off x="0" y="0"/>
                <a:ext cx="1199027" cy="1328732"/>
              </a:xfrm>
              <a:custGeom>
                <a:avLst/>
                <a:gdLst/>
                <a:ahLst/>
                <a:cxnLst/>
                <a:rect l="l" t="t" r="r" b="b"/>
                <a:pathLst>
                  <a:path w="1199027" h="1328732">
                    <a:moveTo>
                      <a:pt x="56119" y="0"/>
                    </a:moveTo>
                    <a:lnTo>
                      <a:pt x="1142908" y="0"/>
                    </a:lnTo>
                    <a:cubicBezTo>
                      <a:pt x="1157792" y="0"/>
                      <a:pt x="1172066" y="5912"/>
                      <a:pt x="1182590" y="16437"/>
                    </a:cubicBezTo>
                    <a:cubicBezTo>
                      <a:pt x="1193114" y="26961"/>
                      <a:pt x="1199027" y="41235"/>
                      <a:pt x="1199027" y="56119"/>
                    </a:cubicBezTo>
                    <a:lnTo>
                      <a:pt x="1199027" y="1272614"/>
                    </a:lnTo>
                    <a:cubicBezTo>
                      <a:pt x="1199027" y="1287497"/>
                      <a:pt x="1193114" y="1301771"/>
                      <a:pt x="1182590" y="1312296"/>
                    </a:cubicBezTo>
                    <a:cubicBezTo>
                      <a:pt x="1172066" y="1322820"/>
                      <a:pt x="1157792" y="1328732"/>
                      <a:pt x="1142908" y="1328732"/>
                    </a:cubicBezTo>
                    <a:lnTo>
                      <a:pt x="56119" y="1328732"/>
                    </a:lnTo>
                    <a:cubicBezTo>
                      <a:pt x="41235" y="1328732"/>
                      <a:pt x="26961" y="1322820"/>
                      <a:pt x="16437" y="1312296"/>
                    </a:cubicBezTo>
                    <a:cubicBezTo>
                      <a:pt x="5912" y="1301771"/>
                      <a:pt x="0" y="1287497"/>
                      <a:pt x="0" y="1272614"/>
                    </a:cubicBezTo>
                    <a:lnTo>
                      <a:pt x="0" y="56119"/>
                    </a:lnTo>
                    <a:cubicBezTo>
                      <a:pt x="0" y="41235"/>
                      <a:pt x="5912" y="26961"/>
                      <a:pt x="16437" y="16437"/>
                    </a:cubicBezTo>
                    <a:cubicBezTo>
                      <a:pt x="26961" y="5912"/>
                      <a:pt x="41235" y="0"/>
                      <a:pt x="56119" y="0"/>
                    </a:cubicBezTo>
                    <a:close/>
                  </a:path>
                </a:pathLst>
              </a:custGeom>
              <a:solidFill>
                <a:srgbClr val="4180AC"/>
              </a:solidFill>
              <a:ln w="38100" cap="rnd">
                <a:solidFill>
                  <a:srgbClr val="4180AC"/>
                </a:solidFill>
                <a:prstDash val="solid"/>
                <a:round/>
              </a:ln>
            </p:spPr>
            <p:txBody>
              <a:bodyPr/>
              <a:lstStyle/>
              <a:p>
                <a:endParaRPr lang="en-ID" dirty="0"/>
              </a:p>
            </p:txBody>
          </p:sp>
          <p:sp>
            <p:nvSpPr>
              <p:cNvPr id="55" name="TextBox 13">
                <a:extLst>
                  <a:ext uri="{FF2B5EF4-FFF2-40B4-BE49-F238E27FC236}">
                    <a16:creationId xmlns:a16="http://schemas.microsoft.com/office/drawing/2014/main" id="{DDE74950-15DC-900B-AE59-E8AC57B540C7}"/>
                  </a:ext>
                </a:extLst>
              </p:cNvPr>
              <p:cNvSpPr txBox="1"/>
              <p:nvPr/>
            </p:nvSpPr>
            <p:spPr>
              <a:xfrm>
                <a:off x="0" y="-38100"/>
                <a:ext cx="1199027" cy="1366832"/>
              </a:xfrm>
              <a:prstGeom prst="rect">
                <a:avLst/>
              </a:prstGeom>
            </p:spPr>
            <p:txBody>
              <a:bodyPr lIns="50800" tIns="50800" rIns="50800" bIns="50800" rtlCol="0" anchor="ctr"/>
              <a:lstStyle/>
              <a:p>
                <a:pPr algn="ctr">
                  <a:lnSpc>
                    <a:spcPts val="2659"/>
                  </a:lnSpc>
                </a:pPr>
                <a:endParaRPr/>
              </a:p>
            </p:txBody>
          </p:sp>
        </p:grpSp>
        <p:sp>
          <p:nvSpPr>
            <p:cNvPr id="57" name="TextBox 18">
              <a:extLst>
                <a:ext uri="{FF2B5EF4-FFF2-40B4-BE49-F238E27FC236}">
                  <a16:creationId xmlns:a16="http://schemas.microsoft.com/office/drawing/2014/main" id="{3545D92B-56DC-E1E9-59A1-43BE45DBBB0A}"/>
                </a:ext>
              </a:extLst>
            </p:cNvPr>
            <p:cNvSpPr txBox="1"/>
            <p:nvPr/>
          </p:nvSpPr>
          <p:spPr>
            <a:xfrm>
              <a:off x="12300705" y="5911028"/>
              <a:ext cx="3562725" cy="842475"/>
            </a:xfrm>
            <a:prstGeom prst="rect">
              <a:avLst/>
            </a:prstGeom>
          </p:spPr>
          <p:txBody>
            <a:bodyPr lIns="0" tIns="0" rIns="0" bIns="0" rtlCol="0" anchor="t">
              <a:spAutoFit/>
            </a:bodyPr>
            <a:lstStyle/>
            <a:p>
              <a:pPr algn="ctr">
                <a:lnSpc>
                  <a:spcPts val="3359"/>
                </a:lnSpc>
              </a:pPr>
              <a:r>
                <a:rPr lang="id-ID" sz="2400" dirty="0" err="1">
                  <a:solidFill>
                    <a:srgbClr val="F0F1F3"/>
                  </a:solidFill>
                  <a:latin typeface="Canva Sans"/>
                  <a:ea typeface="Canva Sans"/>
                  <a:cs typeface="Canva Sans"/>
                  <a:sym typeface="Canva Sans"/>
                </a:rPr>
                <a:t>Conclusion</a:t>
              </a:r>
              <a:r>
                <a:rPr lang="id-ID" sz="2400" dirty="0">
                  <a:solidFill>
                    <a:srgbClr val="F0F1F3"/>
                  </a:solidFill>
                  <a:latin typeface="Canva Sans"/>
                  <a:ea typeface="Canva Sans"/>
                  <a:cs typeface="Canva Sans"/>
                  <a:sym typeface="Canva Sans"/>
                </a:rPr>
                <a:t> &amp; </a:t>
              </a:r>
              <a:r>
                <a:rPr lang="id-ID" sz="2400" dirty="0" err="1">
                  <a:solidFill>
                    <a:srgbClr val="F0F1F3"/>
                  </a:solidFill>
                  <a:latin typeface="Canva Sans"/>
                  <a:ea typeface="Canva Sans"/>
                  <a:cs typeface="Canva Sans"/>
                  <a:sym typeface="Canva Sans"/>
                </a:rPr>
                <a:t>Recommendation</a:t>
              </a:r>
              <a:endParaRPr lang="en-US" sz="2400" dirty="0">
                <a:solidFill>
                  <a:srgbClr val="F0F1F3"/>
                </a:solidFill>
                <a:latin typeface="Canva Sans"/>
                <a:ea typeface="Canva Sans"/>
                <a:cs typeface="Canva Sans"/>
                <a:sym typeface="Canva Sans"/>
              </a:endParaRPr>
            </a:p>
          </p:txBody>
        </p:sp>
        <p:grpSp>
          <p:nvGrpSpPr>
            <p:cNvPr id="92" name="Group 91">
              <a:extLst>
                <a:ext uri="{FF2B5EF4-FFF2-40B4-BE49-F238E27FC236}">
                  <a16:creationId xmlns:a16="http://schemas.microsoft.com/office/drawing/2014/main" id="{5A37D238-2196-FFA0-69F8-B2624BF580AE}"/>
                </a:ext>
              </a:extLst>
            </p:cNvPr>
            <p:cNvGrpSpPr/>
            <p:nvPr/>
          </p:nvGrpSpPr>
          <p:grpSpPr>
            <a:xfrm>
              <a:off x="13662967" y="5405338"/>
              <a:ext cx="838200" cy="461665"/>
              <a:chOff x="3786833" y="2953083"/>
              <a:chExt cx="838200" cy="461665"/>
            </a:xfrm>
          </p:grpSpPr>
          <p:cxnSp>
            <p:nvCxnSpPr>
              <p:cNvPr id="93" name="Straight Connector 92">
                <a:extLst>
                  <a:ext uri="{FF2B5EF4-FFF2-40B4-BE49-F238E27FC236}">
                    <a16:creationId xmlns:a16="http://schemas.microsoft.com/office/drawing/2014/main" id="{ACB1EA30-7799-FD93-F374-08B54E8863E4}"/>
                  </a:ext>
                </a:extLst>
              </p:cNvPr>
              <p:cNvCxnSpPr>
                <a:cxnSpLocks/>
              </p:cNvCxnSpPr>
              <p:nvPr/>
            </p:nvCxnSpPr>
            <p:spPr>
              <a:xfrm>
                <a:off x="3786833" y="3364786"/>
                <a:ext cx="8382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AF0B2A0-F769-FBEF-6435-ADE15CE164D7}"/>
                  </a:ext>
                </a:extLst>
              </p:cNvPr>
              <p:cNvSpPr txBox="1"/>
              <p:nvPr/>
            </p:nvSpPr>
            <p:spPr>
              <a:xfrm>
                <a:off x="4015433" y="2953083"/>
                <a:ext cx="381000" cy="461665"/>
              </a:xfrm>
              <a:prstGeom prst="rect">
                <a:avLst/>
              </a:prstGeom>
              <a:noFill/>
            </p:spPr>
            <p:txBody>
              <a:bodyPr wrap="square" rtlCol="0">
                <a:spAutoFit/>
              </a:bodyPr>
              <a:lstStyle/>
              <a:p>
                <a:r>
                  <a:rPr lang="id-ID" sz="2400" dirty="0">
                    <a:solidFill>
                      <a:schemeClr val="bg1"/>
                    </a:solidFill>
                  </a:rPr>
                  <a:t>6</a:t>
                </a:r>
                <a:endParaRPr lang="en-ID" sz="2400" dirty="0">
                  <a:solidFill>
                    <a:schemeClr val="bg1"/>
                  </a:solidFill>
                </a:endParaRPr>
              </a:p>
            </p:txBody>
          </p:sp>
        </p:grpSp>
      </p:grpSp>
    </p:spTree>
    <p:extLst>
      <p:ext uri="{BB962C8B-B14F-4D97-AF65-F5344CB8AC3E}">
        <p14:creationId xmlns:p14="http://schemas.microsoft.com/office/powerpoint/2010/main" val="1535777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814F40-481F-FA56-3D28-911B1E1C5B8E}"/>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8ECA8AA7-49C0-860F-20EB-8BD92EA0330D}"/>
              </a:ext>
            </a:extLst>
          </p:cNvPr>
          <p:cNvSpPr/>
          <p:nvPr/>
        </p:nvSpPr>
        <p:spPr>
          <a:xfrm flipH="1">
            <a:off x="1034143" y="2773963"/>
            <a:ext cx="7826902" cy="0"/>
          </a:xfrm>
          <a:prstGeom prst="line">
            <a:avLst/>
          </a:prstGeom>
          <a:ln w="38100" cap="flat">
            <a:solidFill>
              <a:srgbClr val="4180AC"/>
            </a:solidFill>
            <a:prstDash val="solid"/>
            <a:headEnd type="oval" w="lg" len="lg"/>
            <a:tailEnd type="none" w="sm" len="sm"/>
          </a:ln>
        </p:spPr>
        <p:txBody>
          <a:bodyPr/>
          <a:lstStyle/>
          <a:p>
            <a:endParaRPr lang="en-ID" dirty="0"/>
          </a:p>
        </p:txBody>
      </p:sp>
      <p:sp>
        <p:nvSpPr>
          <p:cNvPr id="3" name="Freeform 3">
            <a:extLst>
              <a:ext uri="{FF2B5EF4-FFF2-40B4-BE49-F238E27FC236}">
                <a16:creationId xmlns:a16="http://schemas.microsoft.com/office/drawing/2014/main" id="{740378BE-0283-1E64-ED52-C03E437877E6}"/>
              </a:ext>
            </a:extLst>
          </p:cNvPr>
          <p:cNvSpPr/>
          <p:nvPr/>
        </p:nvSpPr>
        <p:spPr>
          <a:xfrm>
            <a:off x="9522545" y="1028700"/>
            <a:ext cx="12375338" cy="8229600"/>
          </a:xfrm>
          <a:custGeom>
            <a:avLst/>
            <a:gdLst/>
            <a:ahLst/>
            <a:cxnLst/>
            <a:rect l="l" t="t" r="r" b="b"/>
            <a:pathLst>
              <a:path w="12375338" h="8229600">
                <a:moveTo>
                  <a:pt x="0" y="0"/>
                </a:moveTo>
                <a:lnTo>
                  <a:pt x="12375338" y="0"/>
                </a:lnTo>
                <a:lnTo>
                  <a:pt x="12375338" y="8229600"/>
                </a:lnTo>
                <a:lnTo>
                  <a:pt x="0" y="8229600"/>
                </a:lnTo>
                <a:lnTo>
                  <a:pt x="0" y="0"/>
                </a:lnTo>
                <a:close/>
              </a:path>
            </a:pathLst>
          </a:custGeom>
          <a:blipFill>
            <a:blip r:embed="rId3">
              <a:alphaModFix amt="35000"/>
            </a:blip>
            <a:stretch>
              <a:fillRect/>
            </a:stretch>
          </a:blipFill>
        </p:spPr>
      </p:sp>
      <p:sp>
        <p:nvSpPr>
          <p:cNvPr id="4" name="TextBox 4">
            <a:extLst>
              <a:ext uri="{FF2B5EF4-FFF2-40B4-BE49-F238E27FC236}">
                <a16:creationId xmlns:a16="http://schemas.microsoft.com/office/drawing/2014/main" id="{75D4D604-393E-7FCE-413D-6CA48015E5BA}"/>
              </a:ext>
            </a:extLst>
          </p:cNvPr>
          <p:cNvSpPr txBox="1"/>
          <p:nvPr/>
        </p:nvSpPr>
        <p:spPr>
          <a:xfrm>
            <a:off x="1028700" y="890575"/>
            <a:ext cx="7505700" cy="2215991"/>
          </a:xfrm>
          <a:prstGeom prst="rect">
            <a:avLst/>
          </a:prstGeom>
        </p:spPr>
        <p:txBody>
          <a:bodyPr wrap="square" lIns="0" tIns="0" rIns="0" bIns="0" rtlCol="0" anchor="t">
            <a:spAutoFit/>
          </a:bodyPr>
          <a:lstStyle/>
          <a:p>
            <a:r>
              <a:rPr lang="id-ID" sz="4800" b="1" dirty="0">
                <a:solidFill>
                  <a:srgbClr val="4180AC"/>
                </a:solidFill>
                <a:latin typeface="Kelpt Bold"/>
                <a:ea typeface="Kelpt Bold"/>
                <a:cs typeface="Kelpt Bold"/>
                <a:sym typeface="Kelpt Bold"/>
              </a:rPr>
              <a:t>WHAT IS </a:t>
            </a:r>
            <a:r>
              <a:rPr lang="en-US" sz="4800" b="1" dirty="0">
                <a:solidFill>
                  <a:srgbClr val="4180AC"/>
                </a:solidFill>
                <a:latin typeface="Kelpt Bold"/>
                <a:ea typeface="Kelpt Bold"/>
                <a:cs typeface="Kelpt Bold"/>
                <a:sym typeface="Kelpt Bold"/>
              </a:rPr>
              <a:t>NEW YORK CITY TAXI AND LIMOUSINE</a:t>
            </a:r>
            <a:r>
              <a:rPr lang="id-ID" sz="4800" b="1" dirty="0">
                <a:solidFill>
                  <a:srgbClr val="4180AC"/>
                </a:solidFill>
                <a:latin typeface="Kelpt Bold"/>
                <a:ea typeface="Kelpt Bold"/>
                <a:cs typeface="Kelpt Bold"/>
                <a:sym typeface="Kelpt Bold"/>
              </a:rPr>
              <a:t> </a:t>
            </a:r>
            <a:r>
              <a:rPr lang="en-US" sz="4800" b="1" dirty="0">
                <a:solidFill>
                  <a:srgbClr val="4180AC"/>
                </a:solidFill>
                <a:latin typeface="Kelpt Bold"/>
                <a:ea typeface="Kelpt Bold"/>
                <a:cs typeface="Kelpt Bold"/>
                <a:sym typeface="Kelpt Bold"/>
              </a:rPr>
              <a:t>COMMISSION (NYC TLC)</a:t>
            </a:r>
            <a:r>
              <a:rPr lang="id-ID" sz="4800" b="1" dirty="0">
                <a:solidFill>
                  <a:srgbClr val="4180AC"/>
                </a:solidFill>
                <a:latin typeface="Kelpt Bold"/>
                <a:ea typeface="Kelpt Bold"/>
                <a:cs typeface="Kelpt Bold"/>
                <a:sym typeface="Kelpt Bold"/>
              </a:rPr>
              <a:t> ?</a:t>
            </a:r>
            <a:endParaRPr lang="en-US" sz="4800" b="1" dirty="0">
              <a:solidFill>
                <a:srgbClr val="4180AC"/>
              </a:solidFill>
              <a:latin typeface="Kelpt Bold"/>
              <a:ea typeface="Kelpt Bold"/>
              <a:cs typeface="Kelpt Bold"/>
              <a:sym typeface="Kelpt Bold"/>
            </a:endParaRPr>
          </a:p>
          <a:p>
            <a:pPr algn="l"/>
            <a:endParaRPr lang="en-US" sz="4800" b="1" dirty="0">
              <a:solidFill>
                <a:srgbClr val="4180AC"/>
              </a:solidFill>
              <a:latin typeface="Kelpt Bold"/>
              <a:ea typeface="Kelpt Bold"/>
              <a:cs typeface="Kelpt Bold"/>
              <a:sym typeface="Kelpt Bold"/>
            </a:endParaRPr>
          </a:p>
        </p:txBody>
      </p:sp>
      <p:sp>
        <p:nvSpPr>
          <p:cNvPr id="6" name="Freeform 6">
            <a:extLst>
              <a:ext uri="{FF2B5EF4-FFF2-40B4-BE49-F238E27FC236}">
                <a16:creationId xmlns:a16="http://schemas.microsoft.com/office/drawing/2014/main" id="{421509E2-BD97-BB94-6F6B-2A9F98B48029}"/>
              </a:ext>
            </a:extLst>
          </p:cNvPr>
          <p:cNvSpPr/>
          <p:nvPr/>
        </p:nvSpPr>
        <p:spPr>
          <a:xfrm>
            <a:off x="-1101319" y="7287679"/>
            <a:ext cx="12375338" cy="8229600"/>
          </a:xfrm>
          <a:custGeom>
            <a:avLst/>
            <a:gdLst/>
            <a:ahLst/>
            <a:cxnLst/>
            <a:rect l="l" t="t" r="r" b="b"/>
            <a:pathLst>
              <a:path w="12375338" h="8229600">
                <a:moveTo>
                  <a:pt x="0" y="0"/>
                </a:moveTo>
                <a:lnTo>
                  <a:pt x="12375338" y="0"/>
                </a:lnTo>
                <a:lnTo>
                  <a:pt x="12375338" y="8229600"/>
                </a:lnTo>
                <a:lnTo>
                  <a:pt x="0" y="8229600"/>
                </a:lnTo>
                <a:lnTo>
                  <a:pt x="0" y="0"/>
                </a:lnTo>
                <a:close/>
              </a:path>
            </a:pathLst>
          </a:custGeom>
          <a:blipFill>
            <a:blip r:embed="rId3">
              <a:alphaModFix amt="35000"/>
            </a:blip>
            <a:stretch>
              <a:fillRect/>
            </a:stretch>
          </a:blipFill>
        </p:spPr>
      </p:sp>
      <p:sp>
        <p:nvSpPr>
          <p:cNvPr id="7" name="AutoShape 7">
            <a:extLst>
              <a:ext uri="{FF2B5EF4-FFF2-40B4-BE49-F238E27FC236}">
                <a16:creationId xmlns:a16="http://schemas.microsoft.com/office/drawing/2014/main" id="{30BEFFFB-BA79-43D6-7234-339851635467}"/>
              </a:ext>
            </a:extLst>
          </p:cNvPr>
          <p:cNvSpPr/>
          <p:nvPr/>
        </p:nvSpPr>
        <p:spPr>
          <a:xfrm>
            <a:off x="1028700" y="9258300"/>
            <a:ext cx="15274619" cy="0"/>
          </a:xfrm>
          <a:prstGeom prst="line">
            <a:avLst/>
          </a:prstGeom>
          <a:ln w="38100" cap="flat">
            <a:solidFill>
              <a:srgbClr val="4180AC"/>
            </a:solidFill>
            <a:prstDash val="solid"/>
            <a:headEnd type="oval" w="lg" len="lg"/>
            <a:tailEnd type="none" w="sm" len="sm"/>
          </a:ln>
        </p:spPr>
      </p:sp>
      <p:sp>
        <p:nvSpPr>
          <p:cNvPr id="18" name="Rectangle: Rounded Corners 17">
            <a:extLst>
              <a:ext uri="{FF2B5EF4-FFF2-40B4-BE49-F238E27FC236}">
                <a16:creationId xmlns:a16="http://schemas.microsoft.com/office/drawing/2014/main" id="{8C6193AB-3F3F-B9F8-D510-9D3AADBB9B26}"/>
              </a:ext>
            </a:extLst>
          </p:cNvPr>
          <p:cNvSpPr/>
          <p:nvPr/>
        </p:nvSpPr>
        <p:spPr>
          <a:xfrm>
            <a:off x="9923822" y="3463460"/>
            <a:ext cx="7736755" cy="3286150"/>
          </a:xfrm>
          <a:prstGeom prst="roundRect">
            <a:avLst>
              <a:gd name="adj" fmla="val 4649"/>
            </a:avLst>
          </a:prstGeom>
          <a:solidFill>
            <a:srgbClr val="ECEDF1"/>
          </a:solid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1" name="Group 8">
            <a:extLst>
              <a:ext uri="{FF2B5EF4-FFF2-40B4-BE49-F238E27FC236}">
                <a16:creationId xmlns:a16="http://schemas.microsoft.com/office/drawing/2014/main" id="{5C63FBB4-E80C-9235-0093-80F75A7F94CA}"/>
              </a:ext>
            </a:extLst>
          </p:cNvPr>
          <p:cNvGrpSpPr/>
          <p:nvPr/>
        </p:nvGrpSpPr>
        <p:grpSpPr>
          <a:xfrm flipH="1">
            <a:off x="16303319" y="9120175"/>
            <a:ext cx="947796" cy="276250"/>
            <a:chOff x="0" y="0"/>
            <a:chExt cx="656421" cy="191324"/>
          </a:xfrm>
        </p:grpSpPr>
        <p:sp>
          <p:nvSpPr>
            <p:cNvPr id="17" name="Freeform 9">
              <a:extLst>
                <a:ext uri="{FF2B5EF4-FFF2-40B4-BE49-F238E27FC236}">
                  <a16:creationId xmlns:a16="http://schemas.microsoft.com/office/drawing/2014/main" id="{ECE0B448-A5ED-1045-8B76-D1E3403BDF6C}"/>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9" name="TextBox 10">
              <a:extLst>
                <a:ext uri="{FF2B5EF4-FFF2-40B4-BE49-F238E27FC236}">
                  <a16:creationId xmlns:a16="http://schemas.microsoft.com/office/drawing/2014/main" id="{998CB65B-93F0-2749-8D65-6283748CB59B}"/>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5</a:t>
              </a:r>
            </a:p>
          </p:txBody>
        </p:sp>
      </p:grpSp>
      <p:pic>
        <p:nvPicPr>
          <p:cNvPr id="21" name="Picture 20">
            <a:extLst>
              <a:ext uri="{FF2B5EF4-FFF2-40B4-BE49-F238E27FC236}">
                <a16:creationId xmlns:a16="http://schemas.microsoft.com/office/drawing/2014/main" id="{3947FC57-8AE2-9472-F653-A187A07578A6}"/>
              </a:ext>
            </a:extLst>
          </p:cNvPr>
          <p:cNvPicPr>
            <a:picLocks noChangeAspect="1"/>
          </p:cNvPicPr>
          <p:nvPr/>
        </p:nvPicPr>
        <p:blipFill>
          <a:blip r:embed="rId4"/>
          <a:stretch>
            <a:fillRect/>
          </a:stretch>
        </p:blipFill>
        <p:spPr>
          <a:xfrm>
            <a:off x="10293789" y="3863448"/>
            <a:ext cx="3371249" cy="2486172"/>
          </a:xfrm>
          <a:prstGeom prst="rect">
            <a:avLst/>
          </a:prstGeom>
          <a:ln>
            <a:noFill/>
          </a:ln>
          <a:effectLst>
            <a:outerShdw blurRad="292100" dist="139700" dir="2700000" algn="tl" rotWithShape="0">
              <a:srgbClr val="333333">
                <a:alpha val="65000"/>
              </a:srgbClr>
            </a:outerShdw>
          </a:effectLst>
        </p:spPr>
      </p:pic>
      <p:sp>
        <p:nvSpPr>
          <p:cNvPr id="22" name="TextBox 7">
            <a:extLst>
              <a:ext uri="{FF2B5EF4-FFF2-40B4-BE49-F238E27FC236}">
                <a16:creationId xmlns:a16="http://schemas.microsoft.com/office/drawing/2014/main" id="{2E8B63FB-442A-436A-697E-61734AD5989D}"/>
              </a:ext>
            </a:extLst>
          </p:cNvPr>
          <p:cNvSpPr txBox="1"/>
          <p:nvPr/>
        </p:nvSpPr>
        <p:spPr>
          <a:xfrm>
            <a:off x="1028700" y="3415193"/>
            <a:ext cx="7826902" cy="3323987"/>
          </a:xfrm>
          <a:prstGeom prst="rect">
            <a:avLst/>
          </a:prstGeom>
        </p:spPr>
        <p:txBody>
          <a:bodyPr wrap="square" lIns="0" tIns="0" rIns="0" bIns="0" rtlCol="0" anchor="t">
            <a:spAutoFit/>
          </a:bodyPr>
          <a:lstStyle/>
          <a:p>
            <a:pPr algn="just"/>
            <a:r>
              <a:rPr lang="en-US" sz="2400" dirty="0">
                <a:solidFill>
                  <a:schemeClr val="tx1">
                    <a:lumMod val="65000"/>
                    <a:lumOff val="35000"/>
                  </a:schemeClr>
                </a:solidFill>
                <a:latin typeface="Canva Sans"/>
                <a:sym typeface="Canva Sans"/>
              </a:rPr>
              <a:t>The New York City Taxi and Limousine Commission (NYC TLC) is a government agency that regulates commercial transportation services such as taxis, limousines, and for-hire vehicles in New York City. Its main duties include </a:t>
            </a:r>
            <a:endParaRPr lang="id-ID" sz="2400" dirty="0">
              <a:solidFill>
                <a:schemeClr val="tx1">
                  <a:lumMod val="65000"/>
                  <a:lumOff val="35000"/>
                </a:schemeClr>
              </a:solidFill>
              <a:latin typeface="Canva Sans"/>
              <a:sym typeface="Canva Sans"/>
            </a:endParaRPr>
          </a:p>
          <a:p>
            <a:pPr marL="342900" indent="-342900" algn="just">
              <a:buFont typeface="Arial" panose="020B0604020202020204" pitchFamily="34" charset="0"/>
              <a:buChar char="•"/>
            </a:pPr>
            <a:r>
              <a:rPr lang="en-US" sz="2400" dirty="0">
                <a:solidFill>
                  <a:schemeClr val="tx1">
                    <a:lumMod val="65000"/>
                    <a:lumOff val="35000"/>
                  </a:schemeClr>
                </a:solidFill>
                <a:latin typeface="Canva Sans"/>
                <a:sym typeface="Canva Sans"/>
              </a:rPr>
              <a:t>licensing and inspecting vehicles and drivers</a:t>
            </a:r>
            <a:r>
              <a:rPr lang="id-ID" sz="2400" dirty="0">
                <a:solidFill>
                  <a:schemeClr val="tx1">
                    <a:lumMod val="65000"/>
                    <a:lumOff val="35000"/>
                  </a:schemeClr>
                </a:solidFill>
                <a:latin typeface="Canva Sans"/>
                <a:sym typeface="Canva Sans"/>
              </a:rPr>
              <a:t>.</a:t>
            </a:r>
          </a:p>
          <a:p>
            <a:pPr marL="342900" indent="-342900" algn="just">
              <a:buFont typeface="Arial" panose="020B0604020202020204" pitchFamily="34" charset="0"/>
              <a:buChar char="•"/>
            </a:pPr>
            <a:r>
              <a:rPr lang="en-US" sz="2400" dirty="0">
                <a:solidFill>
                  <a:schemeClr val="tx1">
                    <a:lumMod val="65000"/>
                    <a:lumOff val="35000"/>
                  </a:schemeClr>
                </a:solidFill>
                <a:latin typeface="Canva Sans"/>
                <a:sym typeface="Canva Sans"/>
              </a:rPr>
              <a:t>setting fares for taxi and for-hire vehicle services</a:t>
            </a:r>
            <a:r>
              <a:rPr lang="id-ID" sz="2400" dirty="0">
                <a:solidFill>
                  <a:schemeClr val="tx1">
                    <a:lumMod val="65000"/>
                    <a:lumOff val="35000"/>
                  </a:schemeClr>
                </a:solidFill>
                <a:latin typeface="Canva Sans"/>
                <a:sym typeface="Canva Sans"/>
              </a:rPr>
              <a:t>.</a:t>
            </a:r>
            <a:r>
              <a:rPr lang="en-US" sz="2400" dirty="0">
                <a:solidFill>
                  <a:schemeClr val="tx1">
                    <a:lumMod val="65000"/>
                    <a:lumOff val="35000"/>
                  </a:schemeClr>
                </a:solidFill>
                <a:latin typeface="Canva Sans"/>
                <a:sym typeface="Canva Sans"/>
              </a:rPr>
              <a:t> </a:t>
            </a:r>
            <a:endParaRPr lang="id-ID" sz="2400" dirty="0">
              <a:solidFill>
                <a:schemeClr val="tx1">
                  <a:lumMod val="65000"/>
                  <a:lumOff val="35000"/>
                </a:schemeClr>
              </a:solidFill>
              <a:latin typeface="Canva Sans"/>
              <a:sym typeface="Canva Sans"/>
            </a:endParaRPr>
          </a:p>
          <a:p>
            <a:pPr marL="342900" indent="-342900" algn="just">
              <a:buFont typeface="Arial" panose="020B0604020202020204" pitchFamily="34" charset="0"/>
              <a:buChar char="•"/>
            </a:pPr>
            <a:r>
              <a:rPr lang="en-US" sz="2400" dirty="0">
                <a:solidFill>
                  <a:schemeClr val="tx1">
                    <a:lumMod val="65000"/>
                    <a:lumOff val="35000"/>
                  </a:schemeClr>
                </a:solidFill>
                <a:latin typeface="Canva Sans"/>
                <a:sym typeface="Canva Sans"/>
              </a:rPr>
              <a:t>protecting consumers from fraud or overcharging,</a:t>
            </a:r>
            <a:r>
              <a:rPr lang="id-ID" sz="2400" dirty="0">
                <a:solidFill>
                  <a:schemeClr val="tx1">
                    <a:lumMod val="65000"/>
                    <a:lumOff val="35000"/>
                  </a:schemeClr>
                </a:solidFill>
                <a:latin typeface="Canva Sans"/>
                <a:sym typeface="Canva Sans"/>
              </a:rPr>
              <a:t>.</a:t>
            </a:r>
          </a:p>
          <a:p>
            <a:pPr marL="342900" indent="-342900" algn="just">
              <a:buFont typeface="Arial" panose="020B0604020202020204" pitchFamily="34" charset="0"/>
              <a:buChar char="•"/>
            </a:pPr>
            <a:r>
              <a:rPr lang="en-US" sz="2400" dirty="0">
                <a:solidFill>
                  <a:schemeClr val="tx1">
                    <a:lumMod val="65000"/>
                    <a:lumOff val="35000"/>
                  </a:schemeClr>
                </a:solidFill>
                <a:latin typeface="Canva Sans"/>
                <a:sym typeface="Canva Sans"/>
              </a:rPr>
              <a:t>promoting accessibility for all individuals.</a:t>
            </a:r>
            <a:endParaRPr lang="id-ID" sz="2400" dirty="0">
              <a:solidFill>
                <a:schemeClr val="tx1">
                  <a:lumMod val="65000"/>
                  <a:lumOff val="35000"/>
                </a:schemeClr>
              </a:solidFill>
              <a:latin typeface="Canva Sans"/>
              <a:sym typeface="Canva Sans"/>
            </a:endParaRPr>
          </a:p>
        </p:txBody>
      </p:sp>
      <p:pic>
        <p:nvPicPr>
          <p:cNvPr id="25" name="Picture 24">
            <a:extLst>
              <a:ext uri="{FF2B5EF4-FFF2-40B4-BE49-F238E27FC236}">
                <a16:creationId xmlns:a16="http://schemas.microsoft.com/office/drawing/2014/main" id="{ACA5153B-CA6C-B549-DD25-CC17836FDF39}"/>
              </a:ext>
            </a:extLst>
          </p:cNvPr>
          <p:cNvPicPr>
            <a:picLocks noChangeAspect="1"/>
          </p:cNvPicPr>
          <p:nvPr/>
        </p:nvPicPr>
        <p:blipFill>
          <a:blip r:embed="rId5"/>
          <a:stretch>
            <a:fillRect/>
          </a:stretch>
        </p:blipFill>
        <p:spPr>
          <a:xfrm>
            <a:off x="13976896" y="3863448"/>
            <a:ext cx="3466636" cy="24861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89999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49B831-F90B-86D8-B8AF-21C932E1B27F}"/>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2137A2F1-4F81-ECAB-D255-C4623D164241}"/>
              </a:ext>
            </a:extLst>
          </p:cNvPr>
          <p:cNvSpPr/>
          <p:nvPr/>
        </p:nvSpPr>
        <p:spPr>
          <a:xfrm flipH="1">
            <a:off x="1034143" y="2773963"/>
            <a:ext cx="7826902" cy="0"/>
          </a:xfrm>
          <a:prstGeom prst="line">
            <a:avLst/>
          </a:prstGeom>
          <a:ln w="38100" cap="flat">
            <a:solidFill>
              <a:srgbClr val="4180AC"/>
            </a:solidFill>
            <a:prstDash val="solid"/>
            <a:headEnd type="oval" w="lg" len="lg"/>
            <a:tailEnd type="none" w="sm" len="sm"/>
          </a:ln>
        </p:spPr>
        <p:txBody>
          <a:bodyPr/>
          <a:lstStyle/>
          <a:p>
            <a:endParaRPr lang="en-ID" dirty="0"/>
          </a:p>
        </p:txBody>
      </p:sp>
      <p:sp>
        <p:nvSpPr>
          <p:cNvPr id="3" name="Freeform 3">
            <a:extLst>
              <a:ext uri="{FF2B5EF4-FFF2-40B4-BE49-F238E27FC236}">
                <a16:creationId xmlns:a16="http://schemas.microsoft.com/office/drawing/2014/main" id="{46FC0CA5-4FC6-C848-32AA-F43974BFBCBA}"/>
              </a:ext>
            </a:extLst>
          </p:cNvPr>
          <p:cNvSpPr/>
          <p:nvPr/>
        </p:nvSpPr>
        <p:spPr>
          <a:xfrm>
            <a:off x="9522545" y="1028700"/>
            <a:ext cx="12375338" cy="8229600"/>
          </a:xfrm>
          <a:custGeom>
            <a:avLst/>
            <a:gdLst/>
            <a:ahLst/>
            <a:cxnLst/>
            <a:rect l="l" t="t" r="r" b="b"/>
            <a:pathLst>
              <a:path w="12375338" h="8229600">
                <a:moveTo>
                  <a:pt x="0" y="0"/>
                </a:moveTo>
                <a:lnTo>
                  <a:pt x="12375338" y="0"/>
                </a:lnTo>
                <a:lnTo>
                  <a:pt x="12375338" y="8229600"/>
                </a:lnTo>
                <a:lnTo>
                  <a:pt x="0" y="8229600"/>
                </a:lnTo>
                <a:lnTo>
                  <a:pt x="0" y="0"/>
                </a:lnTo>
                <a:close/>
              </a:path>
            </a:pathLst>
          </a:custGeom>
          <a:blipFill>
            <a:blip r:embed="rId3">
              <a:alphaModFix amt="35000"/>
            </a:blip>
            <a:stretch>
              <a:fillRect/>
            </a:stretch>
          </a:blipFill>
        </p:spPr>
      </p:sp>
      <p:sp>
        <p:nvSpPr>
          <p:cNvPr id="4" name="TextBox 4">
            <a:extLst>
              <a:ext uri="{FF2B5EF4-FFF2-40B4-BE49-F238E27FC236}">
                <a16:creationId xmlns:a16="http://schemas.microsoft.com/office/drawing/2014/main" id="{F68D302A-E43F-1E61-4CF9-5D4262B7B2F9}"/>
              </a:ext>
            </a:extLst>
          </p:cNvPr>
          <p:cNvSpPr txBox="1"/>
          <p:nvPr/>
        </p:nvSpPr>
        <p:spPr>
          <a:xfrm>
            <a:off x="1028700" y="1908628"/>
            <a:ext cx="7505700" cy="738664"/>
          </a:xfrm>
          <a:prstGeom prst="rect">
            <a:avLst/>
          </a:prstGeom>
        </p:spPr>
        <p:txBody>
          <a:bodyPr wrap="square" lIns="0" tIns="0" rIns="0" bIns="0" rtlCol="0" anchor="t">
            <a:spAutoFit/>
          </a:bodyPr>
          <a:lstStyle/>
          <a:p>
            <a:r>
              <a:rPr lang="id-ID" sz="4800" b="1" dirty="0">
                <a:solidFill>
                  <a:srgbClr val="4180AC"/>
                </a:solidFill>
                <a:latin typeface="Kelpt Bold"/>
                <a:ea typeface="Kelpt Bold"/>
                <a:cs typeface="Kelpt Bold"/>
                <a:sym typeface="Kelpt Bold"/>
              </a:rPr>
              <a:t>WHERE IS THE DATA SOURCE?</a:t>
            </a:r>
            <a:endParaRPr lang="en-US" sz="4800" b="1" dirty="0">
              <a:solidFill>
                <a:srgbClr val="4180AC"/>
              </a:solidFill>
              <a:latin typeface="Kelpt Bold"/>
              <a:ea typeface="Kelpt Bold"/>
              <a:cs typeface="Kelpt Bold"/>
              <a:sym typeface="Kelpt Bold"/>
            </a:endParaRPr>
          </a:p>
        </p:txBody>
      </p:sp>
      <p:sp>
        <p:nvSpPr>
          <p:cNvPr id="6" name="Freeform 6">
            <a:extLst>
              <a:ext uri="{FF2B5EF4-FFF2-40B4-BE49-F238E27FC236}">
                <a16:creationId xmlns:a16="http://schemas.microsoft.com/office/drawing/2014/main" id="{62B377B4-4949-E718-2A25-05F951ABD17D}"/>
              </a:ext>
            </a:extLst>
          </p:cNvPr>
          <p:cNvSpPr/>
          <p:nvPr/>
        </p:nvSpPr>
        <p:spPr>
          <a:xfrm>
            <a:off x="-1101319" y="7287679"/>
            <a:ext cx="12375338" cy="8229600"/>
          </a:xfrm>
          <a:custGeom>
            <a:avLst/>
            <a:gdLst/>
            <a:ahLst/>
            <a:cxnLst/>
            <a:rect l="l" t="t" r="r" b="b"/>
            <a:pathLst>
              <a:path w="12375338" h="8229600">
                <a:moveTo>
                  <a:pt x="0" y="0"/>
                </a:moveTo>
                <a:lnTo>
                  <a:pt x="12375338" y="0"/>
                </a:lnTo>
                <a:lnTo>
                  <a:pt x="12375338" y="8229600"/>
                </a:lnTo>
                <a:lnTo>
                  <a:pt x="0" y="8229600"/>
                </a:lnTo>
                <a:lnTo>
                  <a:pt x="0" y="0"/>
                </a:lnTo>
                <a:close/>
              </a:path>
            </a:pathLst>
          </a:custGeom>
          <a:blipFill>
            <a:blip r:embed="rId3">
              <a:alphaModFix amt="35000"/>
            </a:blip>
            <a:stretch>
              <a:fillRect/>
            </a:stretch>
          </a:blipFill>
        </p:spPr>
      </p:sp>
      <p:sp>
        <p:nvSpPr>
          <p:cNvPr id="7" name="AutoShape 7">
            <a:extLst>
              <a:ext uri="{FF2B5EF4-FFF2-40B4-BE49-F238E27FC236}">
                <a16:creationId xmlns:a16="http://schemas.microsoft.com/office/drawing/2014/main" id="{8572331B-989B-B657-6D7A-41797FBE65FD}"/>
              </a:ext>
            </a:extLst>
          </p:cNvPr>
          <p:cNvSpPr/>
          <p:nvPr/>
        </p:nvSpPr>
        <p:spPr>
          <a:xfrm>
            <a:off x="1028700" y="9258300"/>
            <a:ext cx="15274619" cy="0"/>
          </a:xfrm>
          <a:prstGeom prst="line">
            <a:avLst/>
          </a:prstGeom>
          <a:ln w="38100" cap="flat">
            <a:solidFill>
              <a:srgbClr val="4180AC"/>
            </a:solidFill>
            <a:prstDash val="solid"/>
            <a:headEnd type="oval" w="lg" len="lg"/>
            <a:tailEnd type="none" w="sm" len="sm"/>
          </a:ln>
        </p:spPr>
      </p:sp>
      <p:sp>
        <p:nvSpPr>
          <p:cNvPr id="18" name="Rectangle: Rounded Corners 17">
            <a:extLst>
              <a:ext uri="{FF2B5EF4-FFF2-40B4-BE49-F238E27FC236}">
                <a16:creationId xmlns:a16="http://schemas.microsoft.com/office/drawing/2014/main" id="{4E51EEC7-8DBE-82B9-6768-9350C6440EEA}"/>
              </a:ext>
            </a:extLst>
          </p:cNvPr>
          <p:cNvSpPr/>
          <p:nvPr/>
        </p:nvSpPr>
        <p:spPr>
          <a:xfrm>
            <a:off x="9923822" y="3463460"/>
            <a:ext cx="7736755" cy="3286150"/>
          </a:xfrm>
          <a:prstGeom prst="roundRect">
            <a:avLst>
              <a:gd name="adj" fmla="val 4649"/>
            </a:avLst>
          </a:prstGeom>
          <a:solidFill>
            <a:srgbClr val="ECEDF1"/>
          </a:solid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1" name="Group 8">
            <a:extLst>
              <a:ext uri="{FF2B5EF4-FFF2-40B4-BE49-F238E27FC236}">
                <a16:creationId xmlns:a16="http://schemas.microsoft.com/office/drawing/2014/main" id="{4F81DA8F-52DF-E552-7C1C-D7C5644A4DB0}"/>
              </a:ext>
            </a:extLst>
          </p:cNvPr>
          <p:cNvGrpSpPr/>
          <p:nvPr/>
        </p:nvGrpSpPr>
        <p:grpSpPr>
          <a:xfrm flipH="1">
            <a:off x="16303319" y="9120175"/>
            <a:ext cx="947796" cy="276250"/>
            <a:chOff x="0" y="0"/>
            <a:chExt cx="656421" cy="191324"/>
          </a:xfrm>
        </p:grpSpPr>
        <p:sp>
          <p:nvSpPr>
            <p:cNvPr id="17" name="Freeform 9">
              <a:extLst>
                <a:ext uri="{FF2B5EF4-FFF2-40B4-BE49-F238E27FC236}">
                  <a16:creationId xmlns:a16="http://schemas.microsoft.com/office/drawing/2014/main" id="{11441612-3184-E2F8-219A-90E80801F4E3}"/>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9" name="TextBox 10">
              <a:extLst>
                <a:ext uri="{FF2B5EF4-FFF2-40B4-BE49-F238E27FC236}">
                  <a16:creationId xmlns:a16="http://schemas.microsoft.com/office/drawing/2014/main" id="{32B16708-4FBD-32A6-D4FE-3423C060400E}"/>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5</a:t>
              </a:r>
            </a:p>
          </p:txBody>
        </p:sp>
      </p:grpSp>
      <p:pic>
        <p:nvPicPr>
          <p:cNvPr id="21" name="Picture 20">
            <a:extLst>
              <a:ext uri="{FF2B5EF4-FFF2-40B4-BE49-F238E27FC236}">
                <a16:creationId xmlns:a16="http://schemas.microsoft.com/office/drawing/2014/main" id="{F45513E1-7E8C-E2E7-56B6-46D4D75ED3BF}"/>
              </a:ext>
            </a:extLst>
          </p:cNvPr>
          <p:cNvPicPr>
            <a:picLocks noChangeAspect="1"/>
          </p:cNvPicPr>
          <p:nvPr/>
        </p:nvPicPr>
        <p:blipFill>
          <a:blip r:embed="rId4"/>
          <a:stretch>
            <a:fillRect/>
          </a:stretch>
        </p:blipFill>
        <p:spPr>
          <a:xfrm>
            <a:off x="10293789" y="3863448"/>
            <a:ext cx="3371249" cy="2486172"/>
          </a:xfrm>
          <a:prstGeom prst="rect">
            <a:avLst/>
          </a:prstGeom>
          <a:ln>
            <a:noFill/>
          </a:ln>
          <a:effectLst>
            <a:outerShdw blurRad="292100" dist="139700" dir="2700000" algn="tl" rotWithShape="0">
              <a:srgbClr val="333333">
                <a:alpha val="65000"/>
              </a:srgbClr>
            </a:outerShdw>
          </a:effectLst>
        </p:spPr>
      </p:pic>
      <p:sp>
        <p:nvSpPr>
          <p:cNvPr id="22" name="TextBox 7">
            <a:extLst>
              <a:ext uri="{FF2B5EF4-FFF2-40B4-BE49-F238E27FC236}">
                <a16:creationId xmlns:a16="http://schemas.microsoft.com/office/drawing/2014/main" id="{0B28EC79-3734-C255-B609-A97C71A12533}"/>
              </a:ext>
            </a:extLst>
          </p:cNvPr>
          <p:cNvSpPr txBox="1"/>
          <p:nvPr/>
        </p:nvSpPr>
        <p:spPr>
          <a:xfrm>
            <a:off x="1028700" y="3415193"/>
            <a:ext cx="7826902" cy="2215991"/>
          </a:xfrm>
          <a:prstGeom prst="rect">
            <a:avLst/>
          </a:prstGeom>
        </p:spPr>
        <p:txBody>
          <a:bodyPr wrap="square" lIns="0" tIns="0" rIns="0" bIns="0" rtlCol="0" anchor="t">
            <a:spAutoFit/>
          </a:bodyPr>
          <a:lstStyle/>
          <a:p>
            <a:pPr algn="just"/>
            <a:r>
              <a:rPr lang="en-US" sz="2400" dirty="0">
                <a:solidFill>
                  <a:schemeClr val="tx1">
                    <a:lumMod val="65000"/>
                    <a:lumOff val="35000"/>
                  </a:schemeClr>
                </a:solidFill>
                <a:latin typeface="Canva Sans"/>
                <a:sym typeface="Canva Sans"/>
              </a:rPr>
              <a:t>This dataset contains taxi trip data in New York City collected by licensed vendors and periodically submitted to the Taxi and Limousine Commission (TLC). Although published by the TLC, they do not collect the data directly and cannot guarantee its accuracy, as it relies on third-party reports.</a:t>
            </a:r>
            <a:endParaRPr lang="id-ID" sz="2400" dirty="0">
              <a:solidFill>
                <a:schemeClr val="tx1">
                  <a:lumMod val="65000"/>
                  <a:lumOff val="35000"/>
                </a:schemeClr>
              </a:solidFill>
              <a:latin typeface="Canva Sans"/>
              <a:sym typeface="Canva Sans"/>
            </a:endParaRPr>
          </a:p>
        </p:txBody>
      </p:sp>
      <p:pic>
        <p:nvPicPr>
          <p:cNvPr id="25" name="Picture 24">
            <a:extLst>
              <a:ext uri="{FF2B5EF4-FFF2-40B4-BE49-F238E27FC236}">
                <a16:creationId xmlns:a16="http://schemas.microsoft.com/office/drawing/2014/main" id="{9696686E-81E6-3B66-7598-0AC350486900}"/>
              </a:ext>
            </a:extLst>
          </p:cNvPr>
          <p:cNvPicPr>
            <a:picLocks noChangeAspect="1"/>
          </p:cNvPicPr>
          <p:nvPr/>
        </p:nvPicPr>
        <p:blipFill>
          <a:blip r:embed="rId5"/>
          <a:stretch>
            <a:fillRect/>
          </a:stretch>
        </p:blipFill>
        <p:spPr>
          <a:xfrm>
            <a:off x="13976896" y="3863448"/>
            <a:ext cx="3466636" cy="24861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13913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p:cNvGrpSpPr/>
        <p:nvPr/>
      </p:nvGrpSpPr>
      <p:grpSpPr>
        <a:xfrm>
          <a:off x="0" y="0"/>
          <a:ext cx="0" cy="0"/>
          <a:chOff x="0" y="0"/>
          <a:chExt cx="0" cy="0"/>
        </a:xfrm>
      </p:grpSpPr>
      <p:sp>
        <p:nvSpPr>
          <p:cNvPr id="7" name="TextBox 7"/>
          <p:cNvSpPr txBox="1"/>
          <p:nvPr/>
        </p:nvSpPr>
        <p:spPr>
          <a:xfrm>
            <a:off x="1752599" y="4458700"/>
            <a:ext cx="7010401" cy="2455096"/>
          </a:xfrm>
          <a:prstGeom prst="rect">
            <a:avLst/>
          </a:prstGeom>
        </p:spPr>
        <p:txBody>
          <a:bodyPr wrap="square" lIns="0" tIns="0" rIns="0" bIns="0" rtlCol="0" anchor="t">
            <a:spAutoFit/>
          </a:bodyPr>
          <a:lstStyle/>
          <a:p>
            <a:pPr algn="just">
              <a:lnSpc>
                <a:spcPts val="3919"/>
              </a:lnSpc>
            </a:pPr>
            <a:r>
              <a:rPr lang="en-US" sz="2400" dirty="0">
                <a:solidFill>
                  <a:srgbClr val="4180AC"/>
                </a:solidFill>
                <a:latin typeface="Canva Sans"/>
                <a:ea typeface="Canva Sans"/>
                <a:cs typeface="Canva Sans"/>
                <a:sym typeface="Canva Sans"/>
              </a:rPr>
              <a:t>From the bar chart above, it can be seen that the borough with the highest taxi demand in January 2023 is Manhattan, with a total of 37,352 trips, accounting for 59% of the total trips in the dataset (63,182).</a:t>
            </a:r>
          </a:p>
        </p:txBody>
      </p:sp>
      <p:graphicFrame>
        <p:nvGraphicFramePr>
          <p:cNvPr id="12" name="Chart 11">
            <a:extLst>
              <a:ext uri="{FF2B5EF4-FFF2-40B4-BE49-F238E27FC236}">
                <a16:creationId xmlns:a16="http://schemas.microsoft.com/office/drawing/2014/main" id="{1F77EABD-23EA-BBCB-164F-51FFF20A8183}"/>
              </a:ext>
            </a:extLst>
          </p:cNvPr>
          <p:cNvGraphicFramePr>
            <a:graphicFrameLocks/>
          </p:cNvGraphicFramePr>
          <p:nvPr>
            <p:extLst>
              <p:ext uri="{D42A27DB-BD31-4B8C-83A1-F6EECF244321}">
                <p14:modId xmlns:p14="http://schemas.microsoft.com/office/powerpoint/2010/main" val="2728769559"/>
              </p:ext>
            </p:extLst>
          </p:nvPr>
        </p:nvGraphicFramePr>
        <p:xfrm>
          <a:off x="9505952" y="1790700"/>
          <a:ext cx="8115539" cy="6705600"/>
        </p:xfrm>
        <a:graphic>
          <a:graphicData uri="http://schemas.openxmlformats.org/drawingml/2006/chart">
            <c:chart xmlns:c="http://schemas.openxmlformats.org/drawingml/2006/chart" xmlns:r="http://schemas.openxmlformats.org/officeDocument/2006/relationships" r:id="rId2"/>
          </a:graphicData>
        </a:graphic>
      </p:graphicFrame>
      <p:sp>
        <p:nvSpPr>
          <p:cNvPr id="14" name="TextBox 4">
            <a:extLst>
              <a:ext uri="{FF2B5EF4-FFF2-40B4-BE49-F238E27FC236}">
                <a16:creationId xmlns:a16="http://schemas.microsoft.com/office/drawing/2014/main" id="{D55AAD4C-E993-C164-1E62-59FA098AEBB5}"/>
              </a:ext>
            </a:extLst>
          </p:cNvPr>
          <p:cNvSpPr txBox="1"/>
          <p:nvPr/>
        </p:nvSpPr>
        <p:spPr>
          <a:xfrm>
            <a:off x="1752599" y="1787013"/>
            <a:ext cx="7010401" cy="2462213"/>
          </a:xfrm>
          <a:prstGeom prst="rect">
            <a:avLst/>
          </a:prstGeom>
        </p:spPr>
        <p:txBody>
          <a:bodyPr wrap="square" lIns="0" tIns="0" rIns="0" bIns="0" rtlCol="0" anchor="t">
            <a:spAutoFit/>
          </a:bodyPr>
          <a:lstStyle/>
          <a:p>
            <a:pPr algn="just"/>
            <a:r>
              <a:rPr lang="en-US" sz="4400" b="1" dirty="0">
                <a:solidFill>
                  <a:srgbClr val="595959"/>
                </a:solidFill>
                <a:latin typeface="Kelpt Bold"/>
                <a:ea typeface="Kelpt Bold"/>
                <a:cs typeface="Kelpt Bold"/>
                <a:sym typeface="Kelpt Bold"/>
              </a:rPr>
              <a:t>MANHATTAN LEADS WITH THE HIGHEST </a:t>
            </a:r>
            <a:r>
              <a:rPr lang="id-ID" sz="4400" b="1" dirty="0">
                <a:solidFill>
                  <a:srgbClr val="595959"/>
                </a:solidFill>
                <a:latin typeface="Kelpt Bold"/>
                <a:ea typeface="Kelpt Bold"/>
                <a:cs typeface="Kelpt Bold"/>
                <a:sym typeface="Kelpt Bold"/>
              </a:rPr>
              <a:t>DEMAND,</a:t>
            </a:r>
            <a:r>
              <a:rPr lang="en-US" sz="4400" b="1" dirty="0">
                <a:solidFill>
                  <a:srgbClr val="595959"/>
                </a:solidFill>
                <a:latin typeface="Kelpt Bold"/>
                <a:ea typeface="Kelpt Bold"/>
                <a:cs typeface="Kelpt Bold"/>
                <a:sym typeface="Kelpt Bold"/>
              </a:rPr>
              <a:t> DOMINATES WITH </a:t>
            </a:r>
            <a:r>
              <a:rPr lang="en-US" sz="7200" b="1" dirty="0">
                <a:solidFill>
                  <a:srgbClr val="3986BF"/>
                </a:solidFill>
                <a:latin typeface="Kelpt Bold"/>
                <a:ea typeface="Kelpt Bold"/>
                <a:cs typeface="Kelpt Bold"/>
                <a:sym typeface="Kelpt Bold"/>
              </a:rPr>
              <a:t>5</a:t>
            </a:r>
            <a:r>
              <a:rPr lang="id-ID" sz="7200" b="1" dirty="0">
                <a:solidFill>
                  <a:srgbClr val="3986BF"/>
                </a:solidFill>
                <a:latin typeface="Kelpt Bold"/>
                <a:ea typeface="Kelpt Bold"/>
                <a:cs typeface="Kelpt Bold"/>
                <a:sym typeface="Kelpt Bold"/>
              </a:rPr>
              <a:t>9</a:t>
            </a:r>
            <a:r>
              <a:rPr lang="en-US" sz="7200" b="1" dirty="0">
                <a:solidFill>
                  <a:srgbClr val="3986BF"/>
                </a:solidFill>
                <a:latin typeface="Kelpt Bold"/>
                <a:ea typeface="Kelpt Bold"/>
                <a:cs typeface="Kelpt Bold"/>
                <a:sym typeface="Kelpt Bold"/>
              </a:rPr>
              <a:t>% </a:t>
            </a:r>
            <a:r>
              <a:rPr lang="en-US" sz="4400" b="1" dirty="0">
                <a:solidFill>
                  <a:srgbClr val="595959"/>
                </a:solidFill>
                <a:latin typeface="Kelpt Bold"/>
                <a:ea typeface="Kelpt Bold"/>
                <a:cs typeface="Kelpt Bold"/>
                <a:sym typeface="Kelpt Bold"/>
              </a:rPr>
              <a:t>OF THE TOTAL TRIPS.</a:t>
            </a:r>
          </a:p>
        </p:txBody>
      </p:sp>
      <p:grpSp>
        <p:nvGrpSpPr>
          <p:cNvPr id="16" name="Group 8">
            <a:extLst>
              <a:ext uri="{FF2B5EF4-FFF2-40B4-BE49-F238E27FC236}">
                <a16:creationId xmlns:a16="http://schemas.microsoft.com/office/drawing/2014/main" id="{9F4391CA-229C-53B4-8313-4EE2421870D3}"/>
              </a:ext>
            </a:extLst>
          </p:cNvPr>
          <p:cNvGrpSpPr/>
          <p:nvPr/>
        </p:nvGrpSpPr>
        <p:grpSpPr>
          <a:xfrm flipH="1">
            <a:off x="16303319" y="9065163"/>
            <a:ext cx="947796" cy="331262"/>
            <a:chOff x="0" y="-38100"/>
            <a:chExt cx="656421" cy="229424"/>
          </a:xfrm>
        </p:grpSpPr>
        <p:sp>
          <p:nvSpPr>
            <p:cNvPr id="17" name="Freeform 9">
              <a:extLst>
                <a:ext uri="{FF2B5EF4-FFF2-40B4-BE49-F238E27FC236}">
                  <a16:creationId xmlns:a16="http://schemas.microsoft.com/office/drawing/2014/main" id="{DBBD6697-EC90-F36D-DEFF-395455F2059C}"/>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8" name="TextBox 10">
              <a:extLst>
                <a:ext uri="{FF2B5EF4-FFF2-40B4-BE49-F238E27FC236}">
                  <a16:creationId xmlns:a16="http://schemas.microsoft.com/office/drawing/2014/main" id="{43402469-69CB-7C18-88E7-F9C33F052801}"/>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6</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EDED"/>
        </a:solidFill>
        <a:effectLst/>
      </p:bgPr>
    </p:bg>
    <p:spTree>
      <p:nvGrpSpPr>
        <p:cNvPr id="1" name="">
          <a:extLst>
            <a:ext uri="{FF2B5EF4-FFF2-40B4-BE49-F238E27FC236}">
              <a16:creationId xmlns:a16="http://schemas.microsoft.com/office/drawing/2014/main" id="{E11B3A0B-F8A7-2389-6E16-425BCC74E370}"/>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6955A95-E3C0-CAEC-9057-704BB92FDD45}"/>
              </a:ext>
            </a:extLst>
          </p:cNvPr>
          <p:cNvSpPr txBox="1"/>
          <p:nvPr/>
        </p:nvSpPr>
        <p:spPr>
          <a:xfrm>
            <a:off x="1752599" y="3924300"/>
            <a:ext cx="7010401" cy="4455643"/>
          </a:xfrm>
          <a:prstGeom prst="rect">
            <a:avLst/>
          </a:prstGeom>
        </p:spPr>
        <p:txBody>
          <a:bodyPr wrap="square" lIns="0" tIns="0" rIns="0" bIns="0" rtlCol="0" anchor="t">
            <a:spAutoFit/>
          </a:bodyPr>
          <a:lstStyle/>
          <a:p>
            <a:pPr algn="just">
              <a:lnSpc>
                <a:spcPts val="3919"/>
              </a:lnSpc>
            </a:pPr>
            <a:r>
              <a:rPr lang="en-US" sz="2400" dirty="0">
                <a:solidFill>
                  <a:srgbClr val="4180AC"/>
                </a:solidFill>
                <a:latin typeface="Canva Sans"/>
                <a:ea typeface="Canva Sans"/>
                <a:cs typeface="Canva Sans"/>
                <a:sym typeface="Canva Sans"/>
              </a:rPr>
              <a:t>NYC has a total of 2</a:t>
            </a:r>
            <a:r>
              <a:rPr lang="id-ID" sz="2400" dirty="0">
                <a:solidFill>
                  <a:srgbClr val="4180AC"/>
                </a:solidFill>
                <a:latin typeface="Canva Sans"/>
                <a:ea typeface="Canva Sans"/>
                <a:cs typeface="Canva Sans"/>
                <a:sym typeface="Canva Sans"/>
              </a:rPr>
              <a:t>17</a:t>
            </a:r>
            <a:r>
              <a:rPr lang="en-US" sz="2400" dirty="0">
                <a:solidFill>
                  <a:srgbClr val="4180AC"/>
                </a:solidFill>
                <a:latin typeface="Canva Sans"/>
                <a:ea typeface="Canva Sans"/>
                <a:cs typeface="Canva Sans"/>
                <a:sym typeface="Canva Sans"/>
              </a:rPr>
              <a:t> Zones</a:t>
            </a:r>
            <a:r>
              <a:rPr lang="id-ID" sz="2400" dirty="0">
                <a:solidFill>
                  <a:srgbClr val="4180AC"/>
                </a:solidFill>
                <a:latin typeface="Canva Sans"/>
                <a:ea typeface="Canva Sans"/>
                <a:cs typeface="Canva Sans"/>
                <a:sym typeface="Canva Sans"/>
              </a:rPr>
              <a:t>, </a:t>
            </a:r>
            <a:r>
              <a:rPr lang="en-US" sz="2400" dirty="0">
                <a:solidFill>
                  <a:srgbClr val="4180AC"/>
                </a:solidFill>
                <a:latin typeface="Canva Sans"/>
                <a:ea typeface="Canva Sans"/>
                <a:cs typeface="Canva Sans"/>
                <a:sym typeface="Canva Sans"/>
              </a:rPr>
              <a:t>Zone is an administrative area that is below the level of a borough. East Harlem North is the most in-demand zone, having 12,9</a:t>
            </a:r>
            <a:r>
              <a:rPr lang="id-ID" sz="2400" dirty="0">
                <a:solidFill>
                  <a:srgbClr val="4180AC"/>
                </a:solidFill>
                <a:latin typeface="Canva Sans"/>
                <a:ea typeface="Canva Sans"/>
                <a:cs typeface="Canva Sans"/>
                <a:sym typeface="Canva Sans"/>
              </a:rPr>
              <a:t>21</a:t>
            </a:r>
            <a:r>
              <a:rPr lang="en-US" sz="2400" dirty="0">
                <a:solidFill>
                  <a:srgbClr val="4180AC"/>
                </a:solidFill>
                <a:latin typeface="Canva Sans"/>
                <a:ea typeface="Canva Sans"/>
                <a:cs typeface="Canva Sans"/>
                <a:sym typeface="Canva Sans"/>
              </a:rPr>
              <a:t> trips and a share of 20.</a:t>
            </a:r>
            <a:r>
              <a:rPr lang="id-ID" sz="2400" dirty="0">
                <a:solidFill>
                  <a:srgbClr val="4180AC"/>
                </a:solidFill>
                <a:latin typeface="Canva Sans"/>
                <a:ea typeface="Canva Sans"/>
                <a:cs typeface="Canva Sans"/>
                <a:sym typeface="Canva Sans"/>
              </a:rPr>
              <a:t>45</a:t>
            </a:r>
            <a:r>
              <a:rPr lang="en-US" sz="2400" dirty="0">
                <a:solidFill>
                  <a:srgbClr val="4180AC"/>
                </a:solidFill>
                <a:latin typeface="Canva Sans"/>
                <a:ea typeface="Canva Sans"/>
                <a:cs typeface="Canva Sans"/>
                <a:sym typeface="Canva Sans"/>
              </a:rPr>
              <a:t>% of 100% taxi demand in New York City. From this we can also conclude that the zones with the highest demand are mostly in Manhattan and there is one zone in position 3 which is in Queens, namely Forest Hills.</a:t>
            </a:r>
          </a:p>
        </p:txBody>
      </p:sp>
      <p:sp>
        <p:nvSpPr>
          <p:cNvPr id="14" name="TextBox 4">
            <a:extLst>
              <a:ext uri="{FF2B5EF4-FFF2-40B4-BE49-F238E27FC236}">
                <a16:creationId xmlns:a16="http://schemas.microsoft.com/office/drawing/2014/main" id="{5E5B3C90-FBEC-3631-F7C5-B0D9CEE17BEC}"/>
              </a:ext>
            </a:extLst>
          </p:cNvPr>
          <p:cNvSpPr txBox="1"/>
          <p:nvPr/>
        </p:nvSpPr>
        <p:spPr>
          <a:xfrm>
            <a:off x="1752599" y="717155"/>
            <a:ext cx="7010401" cy="2954655"/>
          </a:xfrm>
          <a:prstGeom prst="rect">
            <a:avLst/>
          </a:prstGeom>
        </p:spPr>
        <p:txBody>
          <a:bodyPr wrap="square" lIns="0" tIns="0" rIns="0" bIns="0" rtlCol="0" anchor="t">
            <a:spAutoFit/>
          </a:bodyPr>
          <a:lstStyle/>
          <a:p>
            <a:pPr algn="just"/>
            <a:r>
              <a:rPr lang="en-US" sz="4400" b="1" dirty="0">
                <a:solidFill>
                  <a:srgbClr val="595959"/>
                </a:solidFill>
                <a:latin typeface="Kelpt Bold"/>
                <a:ea typeface="Kelpt Bold"/>
                <a:cs typeface="Kelpt Bold"/>
                <a:sym typeface="Kelpt Bold"/>
              </a:rPr>
              <a:t>NYC HAS A TOTAL OF 220 ZONES. EAST HARLEM NORTH IS THE MOST IN-DEMAND ZONE, WITH </a:t>
            </a:r>
            <a:r>
              <a:rPr lang="en-US" sz="6000" b="1" dirty="0">
                <a:solidFill>
                  <a:srgbClr val="3986BF"/>
                </a:solidFill>
                <a:latin typeface="Kelpt Bold"/>
                <a:ea typeface="Kelpt Bold"/>
                <a:cs typeface="Kelpt Bold"/>
                <a:sym typeface="Kelpt Bold"/>
              </a:rPr>
              <a:t>20.</a:t>
            </a:r>
            <a:r>
              <a:rPr lang="id-ID" sz="6000" b="1" dirty="0">
                <a:solidFill>
                  <a:srgbClr val="3986BF"/>
                </a:solidFill>
                <a:latin typeface="Kelpt Bold"/>
                <a:ea typeface="Kelpt Bold"/>
                <a:cs typeface="Kelpt Bold"/>
                <a:sym typeface="Kelpt Bold"/>
              </a:rPr>
              <a:t>45</a:t>
            </a:r>
            <a:r>
              <a:rPr lang="en-US" sz="6000" b="1" dirty="0">
                <a:solidFill>
                  <a:srgbClr val="3986BF"/>
                </a:solidFill>
                <a:latin typeface="Kelpt Bold"/>
                <a:ea typeface="Kelpt Bold"/>
                <a:cs typeface="Kelpt Bold"/>
                <a:sym typeface="Kelpt Bold"/>
              </a:rPr>
              <a:t>%</a:t>
            </a:r>
            <a:r>
              <a:rPr lang="en-US" sz="4400" b="1" dirty="0">
                <a:solidFill>
                  <a:srgbClr val="595959"/>
                </a:solidFill>
                <a:latin typeface="Kelpt Bold"/>
                <a:ea typeface="Kelpt Bold"/>
                <a:cs typeface="Kelpt Bold"/>
                <a:sym typeface="Kelpt Bold"/>
              </a:rPr>
              <a:t> OF TOTAL TRIPS</a:t>
            </a:r>
          </a:p>
        </p:txBody>
      </p:sp>
      <p:graphicFrame>
        <p:nvGraphicFramePr>
          <p:cNvPr id="4" name="Chart 3">
            <a:extLst>
              <a:ext uri="{FF2B5EF4-FFF2-40B4-BE49-F238E27FC236}">
                <a16:creationId xmlns:a16="http://schemas.microsoft.com/office/drawing/2014/main" id="{B96E34B4-83A4-483F-B210-57CC09CF63D7}"/>
              </a:ext>
            </a:extLst>
          </p:cNvPr>
          <p:cNvGraphicFramePr>
            <a:graphicFrameLocks/>
          </p:cNvGraphicFramePr>
          <p:nvPr>
            <p:extLst>
              <p:ext uri="{D42A27DB-BD31-4B8C-83A1-F6EECF244321}">
                <p14:modId xmlns:p14="http://schemas.microsoft.com/office/powerpoint/2010/main" val="1829215644"/>
              </p:ext>
            </p:extLst>
          </p:nvPr>
        </p:nvGraphicFramePr>
        <p:xfrm>
          <a:off x="9525002" y="2071372"/>
          <a:ext cx="7846717" cy="6424928"/>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EB338D48-BD9F-C249-2CD6-FAEE7820361C}"/>
              </a:ext>
            </a:extLst>
          </p:cNvPr>
          <p:cNvSpPr txBox="1"/>
          <p:nvPr/>
        </p:nvSpPr>
        <p:spPr>
          <a:xfrm>
            <a:off x="13365516" y="3102424"/>
            <a:ext cx="950901" cy="400110"/>
          </a:xfrm>
          <a:prstGeom prst="rect">
            <a:avLst/>
          </a:prstGeom>
          <a:noFill/>
        </p:spPr>
        <p:txBody>
          <a:bodyPr wrap="none" rtlCol="0">
            <a:spAutoFit/>
          </a:bodyPr>
          <a:lstStyle/>
          <a:p>
            <a:r>
              <a:rPr lang="en-ID" sz="2000" dirty="0">
                <a:solidFill>
                  <a:schemeClr val="bg1"/>
                </a:solidFill>
              </a:rPr>
              <a:t>20</a:t>
            </a:r>
            <a:r>
              <a:rPr lang="id-ID" sz="2000" dirty="0">
                <a:solidFill>
                  <a:schemeClr val="bg1"/>
                </a:solidFill>
              </a:rPr>
              <a:t>.45</a:t>
            </a:r>
            <a:r>
              <a:rPr lang="en-ID" sz="2000" dirty="0">
                <a:solidFill>
                  <a:schemeClr val="bg1"/>
                </a:solidFill>
              </a:rPr>
              <a:t>%</a:t>
            </a:r>
          </a:p>
        </p:txBody>
      </p:sp>
      <p:sp>
        <p:nvSpPr>
          <p:cNvPr id="6" name="TextBox 5">
            <a:extLst>
              <a:ext uri="{FF2B5EF4-FFF2-40B4-BE49-F238E27FC236}">
                <a16:creationId xmlns:a16="http://schemas.microsoft.com/office/drawing/2014/main" id="{0328D6AB-089A-78F6-F9CB-D2EEFFCF18C4}"/>
              </a:ext>
            </a:extLst>
          </p:cNvPr>
          <p:cNvSpPr txBox="1"/>
          <p:nvPr/>
        </p:nvSpPr>
        <p:spPr>
          <a:xfrm>
            <a:off x="13365516" y="4169224"/>
            <a:ext cx="950901" cy="400110"/>
          </a:xfrm>
          <a:prstGeom prst="rect">
            <a:avLst/>
          </a:prstGeom>
          <a:noFill/>
        </p:spPr>
        <p:txBody>
          <a:bodyPr wrap="none" rtlCol="0">
            <a:spAutoFit/>
          </a:bodyPr>
          <a:lstStyle/>
          <a:p>
            <a:r>
              <a:rPr lang="en-ID" sz="2000" dirty="0">
                <a:solidFill>
                  <a:schemeClr val="bg1"/>
                </a:solidFill>
              </a:rPr>
              <a:t>13</a:t>
            </a:r>
            <a:r>
              <a:rPr lang="id-ID" sz="2000" dirty="0">
                <a:solidFill>
                  <a:schemeClr val="bg1"/>
                </a:solidFill>
              </a:rPr>
              <a:t>.97</a:t>
            </a:r>
            <a:r>
              <a:rPr lang="en-ID" sz="2000" dirty="0">
                <a:solidFill>
                  <a:schemeClr val="bg1"/>
                </a:solidFill>
              </a:rPr>
              <a:t>%</a:t>
            </a:r>
          </a:p>
        </p:txBody>
      </p:sp>
      <p:sp>
        <p:nvSpPr>
          <p:cNvPr id="8" name="TextBox 7">
            <a:extLst>
              <a:ext uri="{FF2B5EF4-FFF2-40B4-BE49-F238E27FC236}">
                <a16:creationId xmlns:a16="http://schemas.microsoft.com/office/drawing/2014/main" id="{C3EFAA3A-2663-D3C4-8258-AC8289B11A9E}"/>
              </a:ext>
            </a:extLst>
          </p:cNvPr>
          <p:cNvSpPr txBox="1"/>
          <p:nvPr/>
        </p:nvSpPr>
        <p:spPr>
          <a:xfrm>
            <a:off x="13365516" y="5350324"/>
            <a:ext cx="497252" cy="400110"/>
          </a:xfrm>
          <a:prstGeom prst="rect">
            <a:avLst/>
          </a:prstGeom>
          <a:noFill/>
        </p:spPr>
        <p:txBody>
          <a:bodyPr wrap="none" rtlCol="0">
            <a:spAutoFit/>
          </a:bodyPr>
          <a:lstStyle/>
          <a:p>
            <a:r>
              <a:rPr lang="en-ID" sz="2000" dirty="0">
                <a:solidFill>
                  <a:schemeClr val="bg1"/>
                </a:solidFill>
              </a:rPr>
              <a:t>6%</a:t>
            </a:r>
          </a:p>
        </p:txBody>
      </p:sp>
      <p:sp>
        <p:nvSpPr>
          <p:cNvPr id="9" name="TextBox 8">
            <a:extLst>
              <a:ext uri="{FF2B5EF4-FFF2-40B4-BE49-F238E27FC236}">
                <a16:creationId xmlns:a16="http://schemas.microsoft.com/office/drawing/2014/main" id="{3E8E8D88-2D30-CEBE-D7ED-34E6A12FB704}"/>
              </a:ext>
            </a:extLst>
          </p:cNvPr>
          <p:cNvSpPr txBox="1"/>
          <p:nvPr/>
        </p:nvSpPr>
        <p:spPr>
          <a:xfrm>
            <a:off x="13365516" y="6455224"/>
            <a:ext cx="821059" cy="400110"/>
          </a:xfrm>
          <a:prstGeom prst="rect">
            <a:avLst/>
          </a:prstGeom>
          <a:noFill/>
        </p:spPr>
        <p:txBody>
          <a:bodyPr wrap="none" rtlCol="0">
            <a:spAutoFit/>
          </a:bodyPr>
          <a:lstStyle/>
          <a:p>
            <a:r>
              <a:rPr lang="en-ID" sz="2000" dirty="0">
                <a:solidFill>
                  <a:schemeClr val="bg1"/>
                </a:solidFill>
              </a:rPr>
              <a:t>5</a:t>
            </a:r>
            <a:r>
              <a:rPr lang="id-ID" sz="2000" dirty="0">
                <a:solidFill>
                  <a:schemeClr val="bg1"/>
                </a:solidFill>
              </a:rPr>
              <a:t>.</a:t>
            </a:r>
            <a:r>
              <a:rPr lang="en-ID" sz="2000" dirty="0">
                <a:solidFill>
                  <a:schemeClr val="bg1"/>
                </a:solidFill>
              </a:rPr>
              <a:t>8</a:t>
            </a:r>
            <a:r>
              <a:rPr lang="id-ID" sz="2000" dirty="0">
                <a:solidFill>
                  <a:schemeClr val="bg1"/>
                </a:solidFill>
              </a:rPr>
              <a:t>9</a:t>
            </a:r>
            <a:r>
              <a:rPr lang="en-ID" sz="2000" dirty="0">
                <a:solidFill>
                  <a:schemeClr val="bg1"/>
                </a:solidFill>
              </a:rPr>
              <a:t>%</a:t>
            </a:r>
          </a:p>
        </p:txBody>
      </p:sp>
      <p:sp>
        <p:nvSpPr>
          <p:cNvPr id="10" name="TextBox 9">
            <a:extLst>
              <a:ext uri="{FF2B5EF4-FFF2-40B4-BE49-F238E27FC236}">
                <a16:creationId xmlns:a16="http://schemas.microsoft.com/office/drawing/2014/main" id="{AF0A1FE1-423C-2A12-407C-3892C76E2EC9}"/>
              </a:ext>
            </a:extLst>
          </p:cNvPr>
          <p:cNvSpPr txBox="1"/>
          <p:nvPr/>
        </p:nvSpPr>
        <p:spPr>
          <a:xfrm>
            <a:off x="13365516" y="7598224"/>
            <a:ext cx="821059" cy="400110"/>
          </a:xfrm>
          <a:prstGeom prst="rect">
            <a:avLst/>
          </a:prstGeom>
          <a:noFill/>
        </p:spPr>
        <p:txBody>
          <a:bodyPr wrap="none" rtlCol="0">
            <a:spAutoFit/>
          </a:bodyPr>
          <a:lstStyle/>
          <a:p>
            <a:r>
              <a:rPr lang="en-ID" sz="2000" dirty="0">
                <a:solidFill>
                  <a:schemeClr val="bg1"/>
                </a:solidFill>
              </a:rPr>
              <a:t>5</a:t>
            </a:r>
            <a:r>
              <a:rPr lang="id-ID" sz="2000" dirty="0">
                <a:solidFill>
                  <a:schemeClr val="bg1"/>
                </a:solidFill>
              </a:rPr>
              <a:t>.</a:t>
            </a:r>
            <a:r>
              <a:rPr lang="en-ID" sz="2000" dirty="0">
                <a:solidFill>
                  <a:schemeClr val="bg1"/>
                </a:solidFill>
              </a:rPr>
              <a:t>6</a:t>
            </a:r>
            <a:r>
              <a:rPr lang="id-ID" sz="2000" dirty="0">
                <a:solidFill>
                  <a:schemeClr val="bg1"/>
                </a:solidFill>
              </a:rPr>
              <a:t>8</a:t>
            </a:r>
            <a:r>
              <a:rPr lang="en-ID" sz="2000" dirty="0">
                <a:solidFill>
                  <a:schemeClr val="bg1"/>
                </a:solidFill>
              </a:rPr>
              <a:t>%</a:t>
            </a:r>
          </a:p>
        </p:txBody>
      </p:sp>
      <p:grpSp>
        <p:nvGrpSpPr>
          <p:cNvPr id="11" name="Group 8">
            <a:extLst>
              <a:ext uri="{FF2B5EF4-FFF2-40B4-BE49-F238E27FC236}">
                <a16:creationId xmlns:a16="http://schemas.microsoft.com/office/drawing/2014/main" id="{4FE7B3FA-8FD1-186B-E8B3-41D311F1C73C}"/>
              </a:ext>
            </a:extLst>
          </p:cNvPr>
          <p:cNvGrpSpPr/>
          <p:nvPr/>
        </p:nvGrpSpPr>
        <p:grpSpPr>
          <a:xfrm flipH="1">
            <a:off x="16303319" y="9120175"/>
            <a:ext cx="947796" cy="276250"/>
            <a:chOff x="0" y="0"/>
            <a:chExt cx="656421" cy="191324"/>
          </a:xfrm>
        </p:grpSpPr>
        <p:sp>
          <p:nvSpPr>
            <p:cNvPr id="13" name="Freeform 9">
              <a:extLst>
                <a:ext uri="{FF2B5EF4-FFF2-40B4-BE49-F238E27FC236}">
                  <a16:creationId xmlns:a16="http://schemas.microsoft.com/office/drawing/2014/main" id="{695673BF-A9D7-9190-AE48-2F22285D12F2}"/>
                </a:ext>
              </a:extLst>
            </p:cNvPr>
            <p:cNvSpPr/>
            <p:nvPr/>
          </p:nvSpPr>
          <p:spPr>
            <a:xfrm>
              <a:off x="0" y="0"/>
              <a:ext cx="656421" cy="191324"/>
            </a:xfrm>
            <a:custGeom>
              <a:avLst/>
              <a:gdLst/>
              <a:ahLst/>
              <a:cxnLst/>
              <a:rect l="l" t="t" r="r" b="b"/>
              <a:pathLst>
                <a:path w="656421" h="191324">
                  <a:moveTo>
                    <a:pt x="95662" y="0"/>
                  </a:moveTo>
                  <a:lnTo>
                    <a:pt x="560759" y="0"/>
                  </a:lnTo>
                  <a:cubicBezTo>
                    <a:pt x="613592" y="0"/>
                    <a:pt x="656421" y="42829"/>
                    <a:pt x="656421" y="95662"/>
                  </a:cubicBezTo>
                  <a:lnTo>
                    <a:pt x="656421" y="95662"/>
                  </a:lnTo>
                  <a:cubicBezTo>
                    <a:pt x="656421" y="148495"/>
                    <a:pt x="613592" y="191324"/>
                    <a:pt x="560759" y="191324"/>
                  </a:cubicBezTo>
                  <a:lnTo>
                    <a:pt x="95662" y="191324"/>
                  </a:lnTo>
                  <a:cubicBezTo>
                    <a:pt x="42829" y="191324"/>
                    <a:pt x="0" y="148495"/>
                    <a:pt x="0" y="95662"/>
                  </a:cubicBezTo>
                  <a:lnTo>
                    <a:pt x="0" y="95662"/>
                  </a:lnTo>
                  <a:cubicBezTo>
                    <a:pt x="0" y="42829"/>
                    <a:pt x="42829" y="0"/>
                    <a:pt x="95662" y="0"/>
                  </a:cubicBezTo>
                  <a:close/>
                </a:path>
              </a:pathLst>
            </a:custGeom>
            <a:solidFill>
              <a:srgbClr val="F2EDED"/>
            </a:solidFill>
            <a:ln w="38100" cap="rnd">
              <a:solidFill>
                <a:srgbClr val="4180AC"/>
              </a:solidFill>
              <a:prstDash val="solid"/>
              <a:round/>
            </a:ln>
          </p:spPr>
          <p:txBody>
            <a:bodyPr/>
            <a:lstStyle/>
            <a:p>
              <a:endParaRPr lang="en-ID" dirty="0"/>
            </a:p>
          </p:txBody>
        </p:sp>
        <p:sp>
          <p:nvSpPr>
            <p:cNvPr id="15" name="TextBox 10">
              <a:extLst>
                <a:ext uri="{FF2B5EF4-FFF2-40B4-BE49-F238E27FC236}">
                  <a16:creationId xmlns:a16="http://schemas.microsoft.com/office/drawing/2014/main" id="{CFEBCD13-BDA3-31D6-493B-A38FF5EF6721}"/>
                </a:ext>
              </a:extLst>
            </p:cNvPr>
            <p:cNvSpPr txBox="1"/>
            <p:nvPr/>
          </p:nvSpPr>
          <p:spPr>
            <a:xfrm>
              <a:off x="0" y="-38100"/>
              <a:ext cx="656421" cy="229424"/>
            </a:xfrm>
            <a:prstGeom prst="rect">
              <a:avLst/>
            </a:prstGeom>
          </p:spPr>
          <p:txBody>
            <a:bodyPr lIns="50800" tIns="50800" rIns="50800" bIns="50800" rtlCol="0" anchor="ctr"/>
            <a:lstStyle/>
            <a:p>
              <a:pPr algn="ctr">
                <a:lnSpc>
                  <a:spcPts val="2659"/>
                </a:lnSpc>
                <a:spcBef>
                  <a:spcPct val="0"/>
                </a:spcBef>
              </a:pPr>
              <a:r>
                <a:rPr dirty="0"/>
                <a:t>7</a:t>
              </a:r>
            </a:p>
          </p:txBody>
        </p:sp>
      </p:grpSp>
    </p:spTree>
    <p:extLst>
      <p:ext uri="{BB962C8B-B14F-4D97-AF65-F5344CB8AC3E}">
        <p14:creationId xmlns:p14="http://schemas.microsoft.com/office/powerpoint/2010/main" val="21931774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1509</TotalTime>
  <Words>2523</Words>
  <Application>Microsoft Office PowerPoint</Application>
  <PresentationFormat>Custom</PresentationFormat>
  <Paragraphs>188</Paragraphs>
  <Slides>23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Kelpt Bold</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Green Modern Isometric Project Presentation</dc:title>
  <dc:creator>Khisan</dc:creator>
  <cp:lastModifiedBy>Khisanul Fakhrudin</cp:lastModifiedBy>
  <cp:revision>11</cp:revision>
  <dcterms:created xsi:type="dcterms:W3CDTF">2006-08-16T00:00:00Z</dcterms:created>
  <dcterms:modified xsi:type="dcterms:W3CDTF">2025-04-09T14:57:01Z</dcterms:modified>
  <dc:identifier>DAGjYXKUzhI</dc:identifier>
</cp:coreProperties>
</file>

<file path=docProps/thumbnail.jpeg>
</file>